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Hari Raghavan"/>
  <p:cmAuthor clrIdx="1" id="1" initials="" lastIdx="3" name="Annissa Mu"/>
  <p:cmAuthor clrIdx="2" id="2" initials="" lastIdx="3" name="Dov the Human"/>
  <p:cmAuthor clrIdx="3" id="3" initials="" lastIdx="6" name="Gwen Li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C108D7-615B-4808-A2B6-5D43BB1EA63A}">
  <a:tblStyle styleId="{25C108D7-615B-4808-A2B6-5D43BB1EA6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4.xml"/><Relationship Id="rId55" Type="http://schemas.openxmlformats.org/officeDocument/2006/relationships/font" Target="fonts/OpenSansLight-boldItalic.fntdata"/><Relationship Id="rId10" Type="http://schemas.openxmlformats.org/officeDocument/2006/relationships/slide" Target="slides/slide3.xml"/><Relationship Id="rId54" Type="http://schemas.openxmlformats.org/officeDocument/2006/relationships/font" Target="fonts/OpenSansLight-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17:04:11.713">
    <p:pos x="211" y="1725"/>
    <p:text>As you fill in this template, you can *choose your own section titles* based on the slides contained in that section - the provided section titles are just suggestions.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11-11T18:02:03.002">
    <p:pos x="200" y="424"/>
    <p:text>Annissa</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18T17:23:55.540">
    <p:pos x="313" y="827"/>
    <p:text>*Example:* This is where you could list Precision, Recall, Accuracy, F1 score, or another metric used for model evaluation.</p:text>
  </p:cm>
  <p:cm authorId="1" idx="3" dt="2023-11-11T18:02:12.704">
    <p:pos x="196" y="280"/>
    <p:text>Annissa _ and introduce the rest</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6" dt="2023-11-26T18:17:41.021">
    <p:pos x="196" y="280"/>
    <p:text>oh wait. is this about the problem? ;lol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1-11T18:01:50.610">
    <p:pos x="196" y="280"/>
    <p:text>Annissa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12T15:37:40.182">
    <p:pos x="196" y="280"/>
    <p:text>*Keep it high level on this slide!* What you list/discuss here - whether with simple bullets or a process/timeline diagram like the one included - should be reflected and covered in more detail in the sections and slides to come. Think about the phases of your project work, from initial data understanding through model evaluation. You might also want to mention - or speak about - how you decided on this approach (e.g., based on Challenge Advisor guidance), and any research you did at the beginning of the project.</p:text>
  </p:cm>
  <p:cm authorId="2" idx="1" dt="2023-11-11T18:22:56.286">
    <p:pos x="6000" y="0"/>
    <p:text>For Me?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18T17:13:26.847">
    <p:pos x="-41" y="2258"/>
    <p:text>*For this slide, use logos instead of text when possible!* These are just two examples - feel free to delete/keep/add more. Use Wikimedia Commons to find logos.</p:text>
  </p:cm>
  <p:cm authorId="0" idx="4" dt="2022-11-18T17:11:01.757">
    <p:pos x="196" y="280"/>
    <p:text>*Potential things to include on this slide:*
Where did your team work on your project? (e.g., Google Colab, GitHub, Trello, Notion)
What Python libraries did you use?
What tools or resources, if any, did your company provide to help you with the project?
What other resources (YouTube videos, online forums, cheatsheets, articles, etc.) did your team find helpful?</p:text>
  </p:cm>
  <p:cm authorId="3" idx="1" dt="2023-11-11T18:21:17.428">
    <p:pos x="196" y="789"/>
    <p:text>me ?</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0-12T17:30:34.877">
    <p:pos x="126" y="1729"/>
    <p:text>This is one possible title for the section wherein you will describe everything you did "pre-modeling" (e.g., EDA, data selection, data cleaning, feature engineering) - but please feel free to rename it if you'd like to use a different section title. For example, you might want to use "Data Preprocessing" instead of "Data Preparation".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3-11-11T18:23:05.729">
    <p:pos x="6000" y="0"/>
    <p:text>For Me?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3-11-11T18:42:33.587">
    <p:pos x="6000" y="0"/>
    <p:text>final data</p:text>
  </p:cm>
  <p:cm authorId="2" idx="3" dt="2023-11-11T18:21:37.349">
    <p:pos x="196" y="280"/>
    <p:text>For Me?</p:text>
  </p:cm>
  <p:cm authorId="3" idx="3" dt="2023-11-11T18:21:37.349">
    <p:pos x="196" y="280"/>
    <p:text>ya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3-11-11T18:18:17.717">
    <p:pos x="6000" y="0"/>
    <p:text>me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5" dt="2023-11-11T18:18:25.296">
    <p:pos x="6000" y="0"/>
    <p:text>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Margo</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Gwen &amp; Dov</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a6a87d4a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6a6a87d4a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f1170f6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f1170f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861397e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861397e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9b288c0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9b288c0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9b288c7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9b288c7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Specific humidity is defined as the mass of water vapor per unit mass of moist air. (kg kg^-1)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we need this?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9b288c72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99b288c729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368bd9f6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a368bd9f6a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a6a87d4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6a6a87d4a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368bd9f6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a368bd9f6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f274b9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9f274b9af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f1170f67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9f1170f677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f1170f677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f1170f67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a05b1d35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9a05b1d356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a05b1d35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9a05b1d356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595959"/>
              </a:buClr>
              <a:buSzPts val="1200"/>
              <a:buChar char="●"/>
            </a:pPr>
            <a:r>
              <a:rPr lang="en" sz="1200">
                <a:solidFill>
                  <a:srgbClr val="595959"/>
                </a:solidFill>
              </a:rPr>
              <a:t>This model does not know what it is doing, and is probably just not compatible with this data set and the distribution of the data.</a:t>
            </a:r>
            <a:endParaRPr sz="1200">
              <a:solidFill>
                <a:srgbClr val="595959"/>
              </a:solidFill>
            </a:endParaRPr>
          </a:p>
          <a:p>
            <a:pPr indent="-304800" lvl="0" marL="457200" rtl="0" algn="l">
              <a:lnSpc>
                <a:spcPct val="100000"/>
              </a:lnSpc>
              <a:spcBef>
                <a:spcPts val="0"/>
              </a:spcBef>
              <a:spcAft>
                <a:spcPts val="0"/>
              </a:spcAft>
              <a:buClr>
                <a:srgbClr val="595959"/>
              </a:buClr>
              <a:buSzPts val="1200"/>
              <a:buChar char="●"/>
            </a:pPr>
            <a:r>
              <a:rPr lang="en" sz="1200">
                <a:solidFill>
                  <a:srgbClr val="595959"/>
                </a:solidFill>
              </a:rPr>
              <a:t>This model should also not be included in an ensemble, as it is unlikely to meaningfully help other models by blindly guessing.</a:t>
            </a:r>
            <a:endParaRPr sz="1200">
              <a:solidFill>
                <a:srgbClr val="595959"/>
              </a:solidFill>
            </a:endParaRPr>
          </a:p>
          <a:p>
            <a:pPr indent="-304800" lvl="0" marL="457200" rtl="0" algn="l">
              <a:lnSpc>
                <a:spcPct val="100000"/>
              </a:lnSpc>
              <a:spcBef>
                <a:spcPts val="0"/>
              </a:spcBef>
              <a:spcAft>
                <a:spcPts val="0"/>
              </a:spcAft>
              <a:buClr>
                <a:srgbClr val="595959"/>
              </a:buClr>
              <a:buSzPts val="1200"/>
              <a:buChar char="●"/>
            </a:pPr>
            <a:r>
              <a:rPr lang="en" sz="1200">
                <a:solidFill>
                  <a:srgbClr val="595959"/>
                </a:solidFill>
              </a:rPr>
              <a:t>SVMs are not useful for this problem, but they are still cool and you should appreciate them regardless.</a:t>
            </a:r>
            <a:endParaRPr sz="1200">
              <a:solidFill>
                <a:srgbClr val="595959"/>
              </a:solidFill>
            </a:endParaRPr>
          </a:p>
          <a:p>
            <a:pPr indent="0" lvl="0" marL="0" rtl="0" algn="l">
              <a:lnSpc>
                <a:spcPct val="100000"/>
              </a:lnSpc>
              <a:spcBef>
                <a:spcPts val="600"/>
              </a:spcBef>
              <a:spcAft>
                <a:spcPts val="0"/>
              </a:spcAft>
              <a:buSzPts val="1100"/>
              <a:buNone/>
            </a:pPr>
            <a:r>
              <a:t/>
            </a:r>
            <a:endParaRPr sz="7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f1170f67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9f1170f677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INTERPRETABILITY MEANS EASABILITY TO UNDERSTAND HOW MODEL WORKS SO RESEARCHERS AND CONSERVATIONISTS CAN QUICKLY UNDERSTAND, USE, AND UPDATE MODEL WITH NEW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Random forest is the best model for this problem!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supervised models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Margo</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f1170f67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9f1170f677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a05b1d3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a05b1d3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a05b1d35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9a05b1d356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Dov?</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a05b1d35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a05b1d35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Spreading across </a:t>
            </a:r>
            <a:r>
              <a:rPr lang="en"/>
              <a:t>north</a:t>
            </a:r>
            <a:r>
              <a:rPr lang="en"/>
              <a:t> america by human traffic(?)</a:t>
            </a:r>
            <a:endParaRPr/>
          </a:p>
          <a:p>
            <a:pPr indent="0" lvl="0" marL="0" rtl="0" algn="l">
              <a:spcBef>
                <a:spcPts val="0"/>
              </a:spcBef>
              <a:spcAft>
                <a:spcPts val="0"/>
              </a:spcAft>
              <a:buNone/>
            </a:pPr>
            <a:r>
              <a:rPr lang="en"/>
              <a:t>Congests bats making them wake up from </a:t>
            </a:r>
            <a:r>
              <a:rPr lang="en"/>
              <a:t>hibernation</a:t>
            </a:r>
            <a:r>
              <a:rPr lang="en"/>
              <a:t> early, making them expend more energy than they have reserved for hibernation</a:t>
            </a:r>
            <a:endParaRPr/>
          </a:p>
          <a:p>
            <a:pPr indent="0" lvl="0" marL="0" rtl="0" algn="l">
              <a:spcBef>
                <a:spcPts val="0"/>
              </a:spcBef>
              <a:spcAft>
                <a:spcPts val="0"/>
              </a:spcAft>
              <a:buNone/>
            </a:pPr>
            <a:r>
              <a:rPr lang="en"/>
              <a:t>Killed 6 million bats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Margo</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27.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10.xml"/><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0.png"/><Relationship Id="rId9"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6.png"/><Relationship Id="rId8"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comments" Target="../comments/comment1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comments" Target="../comments/comment1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41.png"/><Relationship Id="rId5" Type="http://schemas.openxmlformats.org/officeDocument/2006/relationships/image" Target="../media/image6.jpg"/><Relationship Id="rId6" Type="http://schemas.openxmlformats.org/officeDocument/2006/relationships/image" Target="../media/image9.jpg"/><Relationship Id="rId7"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9.jpg"/><Relationship Id="rId5"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39550" y="2360975"/>
            <a:ext cx="8259300" cy="242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Bio Interphase</a:t>
            </a:r>
            <a:r>
              <a:rPr lang="en" sz="3600">
                <a:solidFill>
                  <a:schemeClr val="lt1"/>
                </a:solidFill>
                <a:latin typeface="Montserrat"/>
                <a:ea typeface="Montserrat"/>
                <a:cs typeface="Montserrat"/>
                <a:sym typeface="Montserrat"/>
              </a:rPr>
              <a:t> Team B - </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lt1"/>
                </a:solidFill>
                <a:latin typeface="Montserrat"/>
                <a:ea typeface="Montserrat"/>
                <a:cs typeface="Montserrat"/>
                <a:sym typeface="Montserrat"/>
              </a:rPr>
              <a:t>AI Guided Predictions of Bat Populations from White-Nose Syndrome</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36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Project </a:t>
            </a:r>
            <a:r>
              <a:rPr lang="en" sz="2800">
                <a:solidFill>
                  <a:srgbClr val="002D45"/>
                </a:solidFill>
                <a:latin typeface="Montserrat"/>
                <a:ea typeface="Montserrat"/>
                <a:cs typeface="Montserrat"/>
                <a:sym typeface="Montserrat"/>
              </a:rPr>
              <a:t>Impact</a:t>
            </a:r>
            <a:endParaRPr sz="2800">
              <a:solidFill>
                <a:srgbClr val="002D45"/>
              </a:solidFill>
              <a:latin typeface="Montserrat"/>
              <a:ea typeface="Montserrat"/>
              <a:cs typeface="Montserrat"/>
              <a:sym typeface="Montserrat"/>
            </a:endParaRPr>
          </a:p>
        </p:txBody>
      </p:sp>
      <p:sp>
        <p:nvSpPr>
          <p:cNvPr id="127" name="Google Shape;127;p22"/>
          <p:cNvSpPr txBox="1"/>
          <p:nvPr/>
        </p:nvSpPr>
        <p:spPr>
          <a:xfrm>
            <a:off x="311700" y="1002350"/>
            <a:ext cx="8520600" cy="3329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chemeClr val="dk2"/>
              </a:buClr>
              <a:buSzPts val="1500"/>
              <a:buFont typeface="Open Sans Light"/>
              <a:buChar char="●"/>
            </a:pPr>
            <a:r>
              <a:rPr lang="en" sz="1500">
                <a:solidFill>
                  <a:srgbClr val="0F0F0F"/>
                </a:solidFill>
                <a:latin typeface="Open Sans Light"/>
                <a:ea typeface="Open Sans Light"/>
                <a:cs typeface="Open Sans Light"/>
                <a:sym typeface="Open Sans Light"/>
              </a:rPr>
              <a:t>By improving how </a:t>
            </a:r>
            <a:r>
              <a:rPr lang="en" sz="1500">
                <a:solidFill>
                  <a:srgbClr val="0F0F0F"/>
                </a:solidFill>
                <a:latin typeface="Open Sans Light"/>
                <a:ea typeface="Open Sans Light"/>
                <a:cs typeface="Open Sans Light"/>
                <a:sym typeface="Open Sans Light"/>
              </a:rPr>
              <a:t>conservation group</a:t>
            </a:r>
            <a:r>
              <a:rPr lang="en" sz="1500">
                <a:solidFill>
                  <a:srgbClr val="0F0F0F"/>
                </a:solidFill>
                <a:latin typeface="Open Sans Light"/>
                <a:ea typeface="Open Sans Light"/>
                <a:cs typeface="Open Sans Light"/>
                <a:sym typeface="Open Sans Light"/>
              </a:rPr>
              <a:t>s use their </a:t>
            </a:r>
            <a:r>
              <a:rPr lang="en" sz="1500">
                <a:solidFill>
                  <a:srgbClr val="0F0F0F"/>
                </a:solidFill>
                <a:latin typeface="Open Sans Light"/>
                <a:ea typeface="Open Sans Light"/>
                <a:cs typeface="Open Sans Light"/>
                <a:sym typeface="Open Sans Light"/>
              </a:rPr>
              <a:t>resource</a:t>
            </a:r>
            <a:r>
              <a:rPr lang="en" sz="1500">
                <a:solidFill>
                  <a:srgbClr val="0F0F0F"/>
                </a:solidFill>
                <a:latin typeface="Open Sans Light"/>
                <a:ea typeface="Open Sans Light"/>
                <a:cs typeface="Open Sans Light"/>
                <a:sym typeface="Open Sans Light"/>
              </a:rPr>
              <a:t>s</a:t>
            </a:r>
            <a:r>
              <a:rPr lang="en" sz="1500">
                <a:solidFill>
                  <a:srgbClr val="0F0F0F"/>
                </a:solidFill>
                <a:latin typeface="Open Sans Light"/>
                <a:ea typeface="Open Sans Light"/>
                <a:cs typeface="Open Sans Light"/>
                <a:sym typeface="Open Sans Light"/>
              </a:rPr>
              <a:t>, we can better protect bat populations. This can lead to more partnerships and funding for businesses that work in wildlife conservation, making their efforts more effective and impactful.</a:t>
            </a:r>
            <a:endParaRPr sz="1500">
              <a:solidFill>
                <a:schemeClr val="dk2"/>
              </a:solidFill>
              <a:latin typeface="Open Sans Light"/>
              <a:ea typeface="Open Sans Light"/>
              <a:cs typeface="Open Sans Light"/>
              <a:sym typeface="Open Sans Light"/>
            </a:endParaRPr>
          </a:p>
          <a:p>
            <a:pPr indent="-323850" lvl="0" marL="457200" rtl="0" algn="l">
              <a:lnSpc>
                <a:spcPct val="150000"/>
              </a:lnSpc>
              <a:spcBef>
                <a:spcPts val="1000"/>
              </a:spcBef>
              <a:spcAft>
                <a:spcPts val="0"/>
              </a:spcAft>
              <a:buClr>
                <a:schemeClr val="dk2"/>
              </a:buClr>
              <a:buSzPts val="1500"/>
              <a:buFont typeface="Open Sans Light"/>
              <a:buChar char="●"/>
            </a:pPr>
            <a:r>
              <a:rPr lang="en" sz="1500">
                <a:solidFill>
                  <a:srgbClr val="0F0F0F"/>
                </a:solidFill>
                <a:latin typeface="Open Sans Light"/>
                <a:ea typeface="Open Sans Light"/>
                <a:cs typeface="Open Sans Light"/>
                <a:sym typeface="Open Sans Light"/>
              </a:rPr>
              <a:t>Protecting bats can help farms and businesses that grow crops. Bats eat lots of pests naturally, so if there are more bats, farmers will not need to rely on as many chemicals to keep bugs away from their crops</a:t>
            </a:r>
            <a:endParaRPr sz="1500">
              <a:solidFill>
                <a:schemeClr val="dk2"/>
              </a:solidFill>
              <a:latin typeface="Open Sans Light"/>
              <a:ea typeface="Open Sans Light"/>
              <a:cs typeface="Open Sans Light"/>
              <a:sym typeface="Open Sans Light"/>
            </a:endParaRPr>
          </a:p>
          <a:p>
            <a:pPr indent="-323850" lvl="0" marL="457200" rtl="0" algn="l">
              <a:lnSpc>
                <a:spcPct val="150000"/>
              </a:lnSpc>
              <a:spcBef>
                <a:spcPts val="1000"/>
              </a:spcBef>
              <a:spcAft>
                <a:spcPts val="0"/>
              </a:spcAft>
              <a:buClr>
                <a:schemeClr val="dk2"/>
              </a:buClr>
              <a:buSzPts val="1500"/>
              <a:buFont typeface="Open Sans Light"/>
              <a:buChar char="●"/>
            </a:pPr>
            <a:r>
              <a:rPr lang="en" sz="1500">
                <a:solidFill>
                  <a:srgbClr val="0F0F0F"/>
                </a:solidFill>
                <a:latin typeface="Open Sans Light"/>
                <a:ea typeface="Open Sans Light"/>
                <a:cs typeface="Open Sans Light"/>
                <a:sym typeface="Open Sans Light"/>
              </a:rPr>
              <a:t>The findings from our model could be useful for biotech and pharmaceutical companies. They can use this information to develop new ways to treat or prevent White-Nose Syndrome in bats. This could also lead to new opportunities for research and development funding in these fields.</a:t>
            </a:r>
            <a:endParaRPr sz="1500">
              <a:solidFill>
                <a:srgbClr val="0F0F0F"/>
              </a:solidFill>
              <a:latin typeface="Open Sans Light"/>
              <a:ea typeface="Open Sans Light"/>
              <a:cs typeface="Open Sans Light"/>
              <a:sym typeface="Open Sans Light"/>
            </a:endParaRPr>
          </a:p>
          <a:p>
            <a:pPr indent="0" lvl="0" marL="0" rtl="0" algn="l">
              <a:lnSpc>
                <a:spcPct val="150000"/>
              </a:lnSpc>
              <a:spcBef>
                <a:spcPts val="1000"/>
              </a:spcBef>
              <a:spcAft>
                <a:spcPts val="600"/>
              </a:spcAft>
              <a:buNone/>
            </a:pPr>
            <a:r>
              <a:t/>
            </a:r>
            <a:endParaRPr sz="1500">
              <a:solidFill>
                <a:srgbClr val="0F0F0F"/>
              </a:solidFill>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31" name="Shape 131"/>
        <p:cNvGrpSpPr/>
        <p:nvPr/>
      </p:nvGrpSpPr>
      <p:grpSpPr>
        <a:xfrm>
          <a:off x="0" y="0"/>
          <a:ext cx="0" cy="0"/>
          <a:chOff x="0" y="0"/>
          <a:chExt cx="0" cy="0"/>
        </a:xfrm>
      </p:grpSpPr>
      <p:sp>
        <p:nvSpPr>
          <p:cNvPr id="132" name="Google Shape;132;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33" name="Google Shape;133;p23"/>
          <p:cNvGrpSpPr/>
          <p:nvPr/>
        </p:nvGrpSpPr>
        <p:grpSpPr>
          <a:xfrm>
            <a:off x="4513724" y="1864926"/>
            <a:ext cx="2480149" cy="1728849"/>
            <a:chOff x="4526674" y="1857800"/>
            <a:chExt cx="2480149" cy="1728849"/>
          </a:xfrm>
        </p:grpSpPr>
        <p:sp>
          <p:nvSpPr>
            <p:cNvPr id="134" name="Google Shape;134;p23"/>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23"/>
            <p:cNvGrpSpPr/>
            <p:nvPr/>
          </p:nvGrpSpPr>
          <p:grpSpPr>
            <a:xfrm>
              <a:off x="4526674" y="1857800"/>
              <a:ext cx="2480149" cy="1728849"/>
              <a:chOff x="4526674" y="1857800"/>
              <a:chExt cx="2480149" cy="1728849"/>
            </a:xfrm>
          </p:grpSpPr>
          <p:grpSp>
            <p:nvGrpSpPr>
              <p:cNvPr id="136" name="Google Shape;136;p23"/>
              <p:cNvGrpSpPr/>
              <p:nvPr/>
            </p:nvGrpSpPr>
            <p:grpSpPr>
              <a:xfrm>
                <a:off x="4808316" y="2800065"/>
                <a:ext cx="92400" cy="411825"/>
                <a:chOff x="845575" y="2563700"/>
                <a:chExt cx="92400" cy="411825"/>
              </a:xfrm>
            </p:grpSpPr>
            <p:cxnSp>
              <p:nvCxnSpPr>
                <p:cNvPr id="137" name="Google Shape;137;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 name="Google Shape;138;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3"/>
              <p:cNvSpPr txBox="1"/>
              <p:nvPr/>
            </p:nvSpPr>
            <p:spPr>
              <a:xfrm>
                <a:off x="4526674" y="3215249"/>
                <a:ext cx="926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November</a:t>
                </a:r>
                <a:endParaRPr b="1" sz="1200">
                  <a:latin typeface="Roboto"/>
                  <a:ea typeface="Roboto"/>
                  <a:cs typeface="Roboto"/>
                  <a:sym typeface="Roboto"/>
                </a:endParaRPr>
              </a:p>
            </p:txBody>
          </p:sp>
          <p:sp>
            <p:nvSpPr>
              <p:cNvPr id="140" name="Google Shape;140;p23"/>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The Beginning of the End</a:t>
                </a:r>
                <a:endParaRPr b="1" sz="1000">
                  <a:latin typeface="Roboto"/>
                  <a:ea typeface="Roboto"/>
                  <a:cs typeface="Roboto"/>
                  <a:sym typeface="Roboto"/>
                </a:endParaRPr>
              </a:p>
              <a:p>
                <a:pPr indent="0" lvl="0" marL="0" rtl="0" algn="l">
                  <a:spcBef>
                    <a:spcPts val="1600"/>
                  </a:spcBef>
                  <a:spcAft>
                    <a:spcPts val="1600"/>
                  </a:spcAft>
                  <a:buNone/>
                </a:pPr>
                <a:r>
                  <a:rPr b="1" lang="en" sz="1000">
                    <a:latin typeface="Roboto"/>
                    <a:ea typeface="Roboto"/>
                    <a:cs typeface="Roboto"/>
                    <a:sym typeface="Roboto"/>
                  </a:rPr>
                  <a:t>With a dataset finally intact, we start to build models while learning to handle spatial and temporal data</a:t>
                </a:r>
                <a:endParaRPr b="1" sz="1000">
                  <a:latin typeface="Roboto"/>
                  <a:ea typeface="Roboto"/>
                  <a:cs typeface="Roboto"/>
                  <a:sym typeface="Roboto"/>
                </a:endParaRPr>
              </a:p>
            </p:txBody>
          </p:sp>
        </p:grpSp>
      </p:grpSp>
      <p:grpSp>
        <p:nvGrpSpPr>
          <p:cNvPr id="141" name="Google Shape;141;p23"/>
          <p:cNvGrpSpPr/>
          <p:nvPr/>
        </p:nvGrpSpPr>
        <p:grpSpPr>
          <a:xfrm>
            <a:off x="6422846" y="2709725"/>
            <a:ext cx="2721153" cy="1735651"/>
            <a:chOff x="6435796" y="2702599"/>
            <a:chExt cx="2721153" cy="1735651"/>
          </a:xfrm>
        </p:grpSpPr>
        <p:sp>
          <p:nvSpPr>
            <p:cNvPr id="142" name="Google Shape;142;p23"/>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3"/>
            <p:cNvGrpSpPr/>
            <p:nvPr/>
          </p:nvGrpSpPr>
          <p:grpSpPr>
            <a:xfrm>
              <a:off x="6435796" y="2702599"/>
              <a:ext cx="2494576" cy="1735651"/>
              <a:chOff x="6435796" y="2702599"/>
              <a:chExt cx="2494576" cy="1735651"/>
            </a:xfrm>
          </p:grpSpPr>
          <p:grpSp>
            <p:nvGrpSpPr>
              <p:cNvPr id="144" name="Google Shape;144;p23"/>
              <p:cNvGrpSpPr/>
              <p:nvPr/>
            </p:nvGrpSpPr>
            <p:grpSpPr>
              <a:xfrm rot="10800000">
                <a:off x="6760035" y="3079467"/>
                <a:ext cx="92400" cy="411825"/>
                <a:chOff x="2070100" y="2563700"/>
                <a:chExt cx="92400" cy="411825"/>
              </a:xfrm>
            </p:grpSpPr>
            <p:cxnSp>
              <p:nvCxnSpPr>
                <p:cNvPr id="145" name="Google Shape;145;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6" name="Google Shape;146;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3"/>
              <p:cNvSpPr txBox="1"/>
              <p:nvPr/>
            </p:nvSpPr>
            <p:spPr>
              <a:xfrm>
                <a:off x="6435796" y="2702599"/>
                <a:ext cx="10152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December</a:t>
                </a:r>
                <a:endParaRPr b="1" sz="1200">
                  <a:latin typeface="Roboto"/>
                  <a:ea typeface="Roboto"/>
                  <a:cs typeface="Roboto"/>
                  <a:sym typeface="Roboto"/>
                </a:endParaRPr>
              </a:p>
            </p:txBody>
          </p:sp>
          <p:sp>
            <p:nvSpPr>
              <p:cNvPr id="148" name="Google Shape;148;p23"/>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Model and Delivery</a:t>
                </a:r>
                <a:endParaRPr b="1" sz="1000">
                  <a:solidFill>
                    <a:schemeClr val="dk1"/>
                  </a:solidFill>
                  <a:latin typeface="Roboto"/>
                  <a:ea typeface="Roboto"/>
                  <a:cs typeface="Roboto"/>
                  <a:sym typeface="Roboto"/>
                </a:endParaRPr>
              </a:p>
              <a:p>
                <a:pPr indent="0" lvl="0" marL="0" rtl="0" algn="l">
                  <a:spcBef>
                    <a:spcPts val="1600"/>
                  </a:spcBef>
                  <a:spcAft>
                    <a:spcPts val="0"/>
                  </a:spcAft>
                  <a:buNone/>
                </a:pPr>
                <a:r>
                  <a:rPr b="1" lang="en" sz="1000">
                    <a:solidFill>
                      <a:schemeClr val="dk1"/>
                    </a:solidFill>
                    <a:latin typeface="Roboto"/>
                    <a:ea typeface="Roboto"/>
                    <a:cs typeface="Roboto"/>
                    <a:sym typeface="Roboto"/>
                  </a:rPr>
                  <a:t>We finalize a model and a visualization for our predictions</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grpSp>
        <p:nvGrpSpPr>
          <p:cNvPr id="149" name="Google Shape;149;p23"/>
          <p:cNvGrpSpPr/>
          <p:nvPr/>
        </p:nvGrpSpPr>
        <p:grpSpPr>
          <a:xfrm>
            <a:off x="471926" y="1648139"/>
            <a:ext cx="2542596" cy="1945636"/>
            <a:chOff x="496001" y="1641038"/>
            <a:chExt cx="2542596" cy="1945636"/>
          </a:xfrm>
        </p:grpSpPr>
        <p:sp>
          <p:nvSpPr>
            <p:cNvPr id="150" name="Google Shape;150;p23"/>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3"/>
            <p:cNvGrpSpPr/>
            <p:nvPr/>
          </p:nvGrpSpPr>
          <p:grpSpPr>
            <a:xfrm>
              <a:off x="496001" y="1641038"/>
              <a:ext cx="2542596" cy="1945636"/>
              <a:chOff x="496001" y="1641038"/>
              <a:chExt cx="2542596" cy="1945636"/>
            </a:xfrm>
          </p:grpSpPr>
          <p:sp>
            <p:nvSpPr>
              <p:cNvPr id="152" name="Google Shape;152;p23"/>
              <p:cNvSpPr txBox="1"/>
              <p:nvPr/>
            </p:nvSpPr>
            <p:spPr>
              <a:xfrm>
                <a:off x="496001" y="3215274"/>
                <a:ext cx="989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September</a:t>
                </a:r>
                <a:endParaRPr b="1" sz="1200">
                  <a:latin typeface="Roboto"/>
                  <a:ea typeface="Roboto"/>
                  <a:cs typeface="Roboto"/>
                  <a:sym typeface="Roboto"/>
                </a:endParaRPr>
              </a:p>
            </p:txBody>
          </p:sp>
          <p:grpSp>
            <p:nvGrpSpPr>
              <p:cNvPr id="153" name="Google Shape;153;p23"/>
              <p:cNvGrpSpPr/>
              <p:nvPr/>
            </p:nvGrpSpPr>
            <p:grpSpPr>
              <a:xfrm>
                <a:off x="881025" y="2800065"/>
                <a:ext cx="92400" cy="411825"/>
                <a:chOff x="845575" y="2563700"/>
                <a:chExt cx="92400" cy="411825"/>
              </a:xfrm>
            </p:grpSpPr>
            <p:cxnSp>
              <p:nvCxnSpPr>
                <p:cNvPr id="154" name="Google Shape;154;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5" name="Google Shape;155;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3"/>
              <p:cNvSpPr txBox="1"/>
              <p:nvPr/>
            </p:nvSpPr>
            <p:spPr>
              <a:xfrm>
                <a:off x="784997" y="1641038"/>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Data Hunt and Exploration</a:t>
                </a:r>
                <a:endParaRPr b="1" sz="1000">
                  <a:latin typeface="Roboto"/>
                  <a:ea typeface="Roboto"/>
                  <a:cs typeface="Roboto"/>
                  <a:sym typeface="Roboto"/>
                </a:endParaRPr>
              </a:p>
              <a:p>
                <a:pPr indent="0" lvl="0" marL="0" rtl="0" algn="l">
                  <a:spcBef>
                    <a:spcPts val="1600"/>
                  </a:spcBef>
                  <a:spcAft>
                    <a:spcPts val="1600"/>
                  </a:spcAft>
                  <a:buNone/>
                </a:pPr>
                <a:r>
                  <a:rPr b="1" lang="en" sz="1000">
                    <a:latin typeface="Roboto"/>
                    <a:ea typeface="Roboto"/>
                    <a:cs typeface="Roboto"/>
                    <a:sym typeface="Roboto"/>
                  </a:rPr>
                  <a:t>Finding data, both </a:t>
                </a:r>
                <a:r>
                  <a:rPr b="1" lang="en" sz="1000">
                    <a:latin typeface="Roboto"/>
                    <a:ea typeface="Roboto"/>
                    <a:cs typeface="Roboto"/>
                    <a:sym typeface="Roboto"/>
                  </a:rPr>
                  <a:t>independently and from the sources our CA provided, and understanding the components of that data.</a:t>
                </a:r>
                <a:endParaRPr b="1" sz="1000">
                  <a:latin typeface="Roboto"/>
                  <a:ea typeface="Roboto"/>
                  <a:cs typeface="Roboto"/>
                  <a:sym typeface="Roboto"/>
                </a:endParaRPr>
              </a:p>
            </p:txBody>
          </p:sp>
        </p:grpSp>
      </p:grpSp>
      <p:grpSp>
        <p:nvGrpSpPr>
          <p:cNvPr id="157" name="Google Shape;157;p23"/>
          <p:cNvGrpSpPr/>
          <p:nvPr/>
        </p:nvGrpSpPr>
        <p:grpSpPr>
          <a:xfrm>
            <a:off x="2512645" y="2709722"/>
            <a:ext cx="2501355" cy="1735654"/>
            <a:chOff x="2525595" y="2702596"/>
            <a:chExt cx="2501355" cy="1735654"/>
          </a:xfrm>
        </p:grpSpPr>
        <p:sp>
          <p:nvSpPr>
            <p:cNvPr id="158" name="Google Shape;158;p23"/>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3"/>
            <p:cNvGrpSpPr/>
            <p:nvPr/>
          </p:nvGrpSpPr>
          <p:grpSpPr>
            <a:xfrm>
              <a:off x="2525595" y="2702596"/>
              <a:ext cx="2501355" cy="1735654"/>
              <a:chOff x="2525595" y="2702596"/>
              <a:chExt cx="2501355" cy="1735654"/>
            </a:xfrm>
          </p:grpSpPr>
          <p:sp>
            <p:nvSpPr>
              <p:cNvPr id="160" name="Google Shape;160;p2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October</a:t>
                </a:r>
                <a:endParaRPr b="1" sz="1200">
                  <a:latin typeface="Roboto"/>
                  <a:ea typeface="Roboto"/>
                  <a:cs typeface="Roboto"/>
                  <a:sym typeface="Roboto"/>
                </a:endParaRPr>
              </a:p>
            </p:txBody>
          </p:sp>
          <p:grpSp>
            <p:nvGrpSpPr>
              <p:cNvPr id="161" name="Google Shape;161;p23"/>
              <p:cNvGrpSpPr/>
              <p:nvPr/>
            </p:nvGrpSpPr>
            <p:grpSpPr>
              <a:xfrm rot="10800000">
                <a:off x="2849073" y="3079467"/>
                <a:ext cx="92400" cy="411825"/>
                <a:chOff x="2070100" y="2563700"/>
                <a:chExt cx="92400" cy="411825"/>
              </a:xfrm>
            </p:grpSpPr>
            <p:cxnSp>
              <p:nvCxnSpPr>
                <p:cNvPr id="162" name="Google Shape;162;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3" name="Google Shape;163;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The Continued Search and the </a:t>
                </a:r>
                <a:r>
                  <a:rPr b="1" lang="en" sz="1000">
                    <a:latin typeface="Roboto"/>
                    <a:ea typeface="Roboto"/>
                    <a:cs typeface="Roboto"/>
                    <a:sym typeface="Roboto"/>
                  </a:rPr>
                  <a:t>Beginning</a:t>
                </a:r>
                <a:r>
                  <a:rPr b="1" lang="en" sz="1000">
                    <a:latin typeface="Roboto"/>
                    <a:ea typeface="Roboto"/>
                    <a:cs typeface="Roboto"/>
                    <a:sym typeface="Roboto"/>
                  </a:rPr>
                  <a:t> of the Merge</a:t>
                </a:r>
                <a:endParaRPr b="1" sz="1000">
                  <a:latin typeface="Roboto"/>
                  <a:ea typeface="Roboto"/>
                  <a:cs typeface="Roboto"/>
                  <a:sym typeface="Roboto"/>
                </a:endParaRPr>
              </a:p>
              <a:p>
                <a:pPr indent="0" lvl="0" marL="0" rtl="0" algn="l">
                  <a:spcBef>
                    <a:spcPts val="1600"/>
                  </a:spcBef>
                  <a:spcAft>
                    <a:spcPts val="1600"/>
                  </a:spcAft>
                  <a:buNone/>
                </a:pPr>
                <a:r>
                  <a:rPr b="1" lang="en" sz="1000">
                    <a:latin typeface="Roboto"/>
                    <a:ea typeface="Roboto"/>
                    <a:cs typeface="Roboto"/>
                    <a:sym typeface="Roboto"/>
                  </a:rPr>
                  <a:t>Still trying to find more data, we start to merge what we have into a useable set, select a label,  and narrow down potential features and model algorithms.</a:t>
                </a:r>
                <a:endParaRPr b="1" sz="1000">
                  <a:latin typeface="Roboto"/>
                  <a:ea typeface="Roboto"/>
                  <a:cs typeface="Roboto"/>
                  <a:sym typeface="Robo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8" name="Shape 168"/>
        <p:cNvGrpSpPr/>
        <p:nvPr/>
      </p:nvGrpSpPr>
      <p:grpSpPr>
        <a:xfrm>
          <a:off x="0" y="0"/>
          <a:ext cx="0" cy="0"/>
          <a:chOff x="0" y="0"/>
          <a:chExt cx="0" cy="0"/>
        </a:xfrm>
      </p:grpSpPr>
      <p:sp>
        <p:nvSpPr>
          <p:cNvPr id="169" name="Google Shape;169;p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70" name="Google Shape;170;p24"/>
          <p:cNvSpPr txBox="1"/>
          <p:nvPr/>
        </p:nvSpPr>
        <p:spPr>
          <a:xfrm>
            <a:off x="311700" y="1252600"/>
            <a:ext cx="8520600" cy="332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Workflow: </a:t>
            </a:r>
            <a:r>
              <a:rPr lang="en" sz="1900">
                <a:solidFill>
                  <a:schemeClr val="dk2"/>
                </a:solidFill>
                <a:latin typeface="Open Sans Light"/>
                <a:ea typeface="Open Sans Light"/>
                <a:cs typeface="Open Sans Light"/>
                <a:sym typeface="Open Sans Light"/>
              </a:rPr>
              <a:t>Google Collab, Trello</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Data Preparation: Xarray, Pandas</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Models: Scikit </a:t>
            </a:r>
            <a:r>
              <a:rPr lang="en" sz="1900">
                <a:solidFill>
                  <a:schemeClr val="dk2"/>
                </a:solidFill>
                <a:latin typeface="Open Sans Light"/>
                <a:ea typeface="Open Sans Light"/>
                <a:cs typeface="Open Sans Light"/>
                <a:sym typeface="Open Sans Light"/>
              </a:rPr>
              <a:t>Learn</a:t>
            </a:r>
            <a:endParaRPr sz="1900">
              <a:solidFill>
                <a:schemeClr val="dk2"/>
              </a:solidFill>
              <a:latin typeface="Open Sans Light"/>
              <a:ea typeface="Open Sans Light"/>
              <a:cs typeface="Open Sans Light"/>
              <a:sym typeface="Open Sans Light"/>
            </a:endParaRPr>
          </a:p>
        </p:txBody>
      </p:sp>
      <p:pic>
        <p:nvPicPr>
          <p:cNvPr id="171" name="Google Shape;171;p24"/>
          <p:cNvPicPr preferRelativeResize="0"/>
          <p:nvPr/>
        </p:nvPicPr>
        <p:blipFill>
          <a:blip r:embed="rId5">
            <a:alphaModFix/>
          </a:blip>
          <a:stretch>
            <a:fillRect/>
          </a:stretch>
        </p:blipFill>
        <p:spPr>
          <a:xfrm>
            <a:off x="-65250" y="3585388"/>
            <a:ext cx="2086612" cy="1275152"/>
          </a:xfrm>
          <a:prstGeom prst="rect">
            <a:avLst/>
          </a:prstGeom>
          <a:noFill/>
          <a:ln>
            <a:noFill/>
          </a:ln>
        </p:spPr>
      </p:pic>
      <p:pic>
        <p:nvPicPr>
          <p:cNvPr id="172" name="Google Shape;172;p24"/>
          <p:cNvPicPr preferRelativeResize="0"/>
          <p:nvPr/>
        </p:nvPicPr>
        <p:blipFill>
          <a:blip r:embed="rId6">
            <a:alphaModFix/>
          </a:blip>
          <a:stretch>
            <a:fillRect/>
          </a:stretch>
        </p:blipFill>
        <p:spPr>
          <a:xfrm>
            <a:off x="2165016" y="3585400"/>
            <a:ext cx="2084832" cy="1122348"/>
          </a:xfrm>
          <a:prstGeom prst="rect">
            <a:avLst/>
          </a:prstGeom>
          <a:noFill/>
          <a:ln>
            <a:noFill/>
          </a:ln>
        </p:spPr>
      </p:pic>
      <p:pic>
        <p:nvPicPr>
          <p:cNvPr id="173" name="Google Shape;173;p24"/>
          <p:cNvPicPr preferRelativeResize="0"/>
          <p:nvPr/>
        </p:nvPicPr>
        <p:blipFill>
          <a:blip r:embed="rId7">
            <a:alphaModFix/>
          </a:blip>
          <a:stretch>
            <a:fillRect/>
          </a:stretch>
        </p:blipFill>
        <p:spPr>
          <a:xfrm>
            <a:off x="4779552" y="3515225"/>
            <a:ext cx="2521969" cy="1262700"/>
          </a:xfrm>
          <a:prstGeom prst="rect">
            <a:avLst/>
          </a:prstGeom>
          <a:noFill/>
          <a:ln>
            <a:noFill/>
          </a:ln>
        </p:spPr>
      </p:pic>
      <p:pic>
        <p:nvPicPr>
          <p:cNvPr id="174" name="Google Shape;174;p24"/>
          <p:cNvPicPr preferRelativeResize="0"/>
          <p:nvPr/>
        </p:nvPicPr>
        <p:blipFill>
          <a:blip r:embed="rId8">
            <a:alphaModFix/>
          </a:blip>
          <a:stretch>
            <a:fillRect/>
          </a:stretch>
        </p:blipFill>
        <p:spPr>
          <a:xfrm>
            <a:off x="7570225" y="3216996"/>
            <a:ext cx="1394376" cy="1859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78" name="Shape 178"/>
        <p:cNvGrpSpPr/>
        <p:nvPr/>
      </p:nvGrpSpPr>
      <p:grpSpPr>
        <a:xfrm>
          <a:off x="0" y="0"/>
          <a:ext cx="0" cy="0"/>
          <a:chOff x="0" y="0"/>
          <a:chExt cx="0" cy="0"/>
        </a:xfrm>
      </p:grpSpPr>
      <p:sp>
        <p:nvSpPr>
          <p:cNvPr id="179" name="Google Shape;179;p25"/>
          <p:cNvSpPr txBox="1"/>
          <p:nvPr/>
        </p:nvSpPr>
        <p:spPr>
          <a:xfrm>
            <a:off x="200725" y="2745400"/>
            <a:ext cx="85206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3" name="Shape 183"/>
        <p:cNvGrpSpPr/>
        <p:nvPr/>
      </p:nvGrpSpPr>
      <p:grpSpPr>
        <a:xfrm>
          <a:off x="0" y="0"/>
          <a:ext cx="0" cy="0"/>
          <a:chOff x="0" y="0"/>
          <a:chExt cx="0" cy="0"/>
        </a:xfrm>
      </p:grpSpPr>
      <p:sp>
        <p:nvSpPr>
          <p:cNvPr id="184" name="Google Shape;184;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Locating and Accessing Data Sources:</a:t>
            </a:r>
            <a:endParaRPr sz="2800">
              <a:solidFill>
                <a:srgbClr val="002D45"/>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Challenges</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5" name="Google Shape;185;p26"/>
          <p:cNvSpPr txBox="1"/>
          <p:nvPr/>
        </p:nvSpPr>
        <p:spPr>
          <a:xfrm>
            <a:off x="311700" y="1492625"/>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Open Sans Light"/>
                <a:ea typeface="Open Sans Light"/>
                <a:cs typeface="Open Sans Light"/>
                <a:sym typeface="Open Sans Light"/>
              </a:rPr>
              <a:t>One of the major challenges of this project was finding relevant data.</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600">
                <a:solidFill>
                  <a:schemeClr val="dk2"/>
                </a:solidFill>
                <a:latin typeface="Open Sans Light"/>
                <a:ea typeface="Open Sans Light"/>
                <a:cs typeface="Open Sans Light"/>
                <a:sym typeface="Open Sans Light"/>
              </a:rPr>
              <a:t>Data tends to fall into one of these </a:t>
            </a:r>
            <a:r>
              <a:rPr lang="en" sz="1600">
                <a:solidFill>
                  <a:schemeClr val="dk2"/>
                </a:solidFill>
                <a:latin typeface="Open Sans Light"/>
                <a:ea typeface="Open Sans Light"/>
                <a:cs typeface="Open Sans Light"/>
                <a:sym typeface="Open Sans Light"/>
              </a:rPr>
              <a:t>categories</a:t>
            </a:r>
            <a:r>
              <a:rPr lang="en" sz="1600">
                <a:solidFill>
                  <a:schemeClr val="dk2"/>
                </a:solidFill>
                <a:latin typeface="Open Sans Light"/>
                <a:ea typeface="Open Sans Light"/>
                <a:cs typeface="Open Sans Light"/>
                <a:sym typeface="Open Sans Light"/>
              </a:rPr>
              <a:t>:</a:t>
            </a:r>
            <a:endParaRPr sz="1600">
              <a:solidFill>
                <a:schemeClr val="dk2"/>
              </a:solidFill>
              <a:latin typeface="Open Sans Light"/>
              <a:ea typeface="Open Sans Light"/>
              <a:cs typeface="Open Sans Light"/>
              <a:sym typeface="Open Sans Light"/>
            </a:endParaRPr>
          </a:p>
          <a:p>
            <a:pPr indent="-330200" lvl="1" marL="914400" rtl="0" algn="l">
              <a:lnSpc>
                <a:spcPct val="115000"/>
              </a:lnSpc>
              <a:spcBef>
                <a:spcPts val="60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Incomprehensive data sets</a:t>
            </a:r>
            <a:endParaRPr sz="1600">
              <a:solidFill>
                <a:schemeClr val="dk2"/>
              </a:solidFill>
              <a:latin typeface="Open Sans Light"/>
              <a:ea typeface="Open Sans Light"/>
              <a:cs typeface="Open Sans Light"/>
              <a:sym typeface="Open Sans Light"/>
            </a:endParaRPr>
          </a:p>
          <a:p>
            <a:pPr indent="-330200" lvl="1" marL="9144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Format Unfit for Analysis</a:t>
            </a:r>
            <a:endParaRPr sz="1600">
              <a:solidFill>
                <a:schemeClr val="dk2"/>
              </a:solidFill>
              <a:latin typeface="Open Sans Light"/>
              <a:ea typeface="Open Sans Light"/>
              <a:cs typeface="Open Sans Light"/>
              <a:sym typeface="Open Sans Light"/>
            </a:endParaRPr>
          </a:p>
          <a:p>
            <a:pPr indent="-330200" lvl="1" marL="914400" rtl="0" algn="l">
              <a:spcBef>
                <a:spcPts val="0"/>
              </a:spcBef>
              <a:spcAft>
                <a:spcPts val="0"/>
              </a:spcAft>
              <a:buSzPts val="1600"/>
              <a:buChar char="○"/>
            </a:pPr>
            <a:r>
              <a:rPr lang="en" sz="1600">
                <a:solidFill>
                  <a:schemeClr val="dk2"/>
                </a:solidFill>
                <a:latin typeface="Open Sans Light"/>
                <a:ea typeface="Open Sans Light"/>
                <a:cs typeface="Open Sans Light"/>
                <a:sym typeface="Open Sans Light"/>
              </a:rPr>
              <a:t>Restricted or Classified Information</a:t>
            </a:r>
            <a:endParaRPr sz="1600">
              <a:solidFill>
                <a:schemeClr val="dk2"/>
              </a:solidFill>
              <a:latin typeface="Open Sans Light"/>
              <a:ea typeface="Open Sans Light"/>
              <a:cs typeface="Open Sans Light"/>
              <a:sym typeface="Open Sans Light"/>
            </a:endParaRPr>
          </a:p>
          <a:p>
            <a:pPr indent="0" lvl="0" marL="457200" rtl="0" algn="l">
              <a:lnSpc>
                <a:spcPct val="115000"/>
              </a:lnSpc>
              <a:spcBef>
                <a:spcPts val="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600">
                <a:solidFill>
                  <a:schemeClr val="dk2"/>
                </a:solidFill>
                <a:latin typeface="Open Sans Light"/>
                <a:ea typeface="Open Sans Light"/>
                <a:cs typeface="Open Sans Light"/>
                <a:sym typeface="Open Sans Light"/>
              </a:rPr>
              <a:t>The data we did have contained primarily locations, dates, species of bats affected, numbers related to the amount of bats affected, and whether or not there was WNS present at the site.</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914400" rtl="0" algn="l">
              <a:lnSpc>
                <a:spcPct val="115000"/>
              </a:lnSpc>
              <a:spcBef>
                <a:spcPts val="600"/>
              </a:spcBef>
              <a:spcAft>
                <a:spcPts val="600"/>
              </a:spcAft>
              <a:buNone/>
            </a:pPr>
            <a:r>
              <a:t/>
            </a:r>
            <a:endParaRPr sz="1600">
              <a:solidFill>
                <a:schemeClr val="dk2"/>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Locating and Accessing Data Sources:</a:t>
            </a:r>
            <a:endParaRPr sz="2800">
              <a:solidFill>
                <a:srgbClr val="002D45"/>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Successes</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91" name="Google Shape;191;p27"/>
          <p:cNvSpPr txBox="1"/>
          <p:nvPr/>
        </p:nvSpPr>
        <p:spPr>
          <a:xfrm>
            <a:off x="311700" y="1589975"/>
            <a:ext cx="8520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Open Sans Light"/>
                <a:ea typeface="Open Sans Light"/>
                <a:cs typeface="Open Sans Light"/>
                <a:sym typeface="Open Sans Light"/>
              </a:rPr>
              <a:t>We decided to choose a label and merge our data, even though we didn’t have the data we wanted. </a:t>
            </a:r>
            <a:endParaRPr sz="18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8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2"/>
                </a:solidFill>
                <a:latin typeface="Open Sans Light"/>
                <a:ea typeface="Open Sans Light"/>
                <a:cs typeface="Open Sans Light"/>
                <a:sym typeface="Open Sans Light"/>
              </a:rPr>
              <a:t>Having a label was helpful, since now we had a real target. We managed to track down a dataset with climate data, both real recorded data a predicted data for the future, with a variety of predictive models to choose from.</a:t>
            </a:r>
            <a:endParaRPr sz="18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8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2"/>
                </a:solidFill>
                <a:latin typeface="Open Sans Light"/>
                <a:ea typeface="Open Sans Light"/>
                <a:cs typeface="Open Sans Light"/>
                <a:sym typeface="Open Sans Light"/>
              </a:rPr>
              <a:t>The key for this was to stop looking for specific, </a:t>
            </a:r>
            <a:r>
              <a:rPr lang="en" sz="1800">
                <a:solidFill>
                  <a:schemeClr val="dk2"/>
                </a:solidFill>
                <a:latin typeface="Open Sans Light"/>
                <a:ea typeface="Open Sans Light"/>
                <a:cs typeface="Open Sans Light"/>
                <a:sym typeface="Open Sans Light"/>
              </a:rPr>
              <a:t>probably</a:t>
            </a:r>
            <a:r>
              <a:rPr lang="en" sz="1800">
                <a:solidFill>
                  <a:schemeClr val="dk2"/>
                </a:solidFill>
                <a:latin typeface="Open Sans Light"/>
                <a:ea typeface="Open Sans Light"/>
                <a:cs typeface="Open Sans Light"/>
                <a:sym typeface="Open Sans Light"/>
              </a:rPr>
              <a:t> classified data, and shoot for general but still possibly correlated data.</a:t>
            </a:r>
            <a:endParaRPr sz="1800">
              <a:solidFill>
                <a:schemeClr val="dk2"/>
              </a:solidFill>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95" name="Shape 195"/>
        <p:cNvGrpSpPr/>
        <p:nvPr/>
      </p:nvGrpSpPr>
      <p:grpSpPr>
        <a:xfrm>
          <a:off x="0" y="0"/>
          <a:ext cx="0" cy="0"/>
          <a:chOff x="0" y="0"/>
          <a:chExt cx="0" cy="0"/>
        </a:xfrm>
      </p:grpSpPr>
      <p:sp>
        <p:nvSpPr>
          <p:cNvPr id="196" name="Google Shape;196;p2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Engineering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97" name="Google Shape;197;p28"/>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Our sample data was </a:t>
            </a:r>
            <a:r>
              <a:rPr lang="en" sz="1600">
                <a:solidFill>
                  <a:schemeClr val="dk2"/>
                </a:solidFill>
                <a:latin typeface="Open Sans Light"/>
                <a:ea typeface="Open Sans Light"/>
                <a:cs typeface="Open Sans Light"/>
                <a:sym typeface="Open Sans Light"/>
              </a:rPr>
              <a:t>fairly</a:t>
            </a:r>
            <a:r>
              <a:rPr lang="en" sz="1600">
                <a:solidFill>
                  <a:schemeClr val="dk2"/>
                </a:solidFill>
                <a:latin typeface="Open Sans Light"/>
                <a:ea typeface="Open Sans Light"/>
                <a:cs typeface="Open Sans Light"/>
                <a:sym typeface="Open Sans Light"/>
              </a:rPr>
              <a:t> balanced </a:t>
            </a:r>
            <a:r>
              <a:rPr lang="en" sz="1600">
                <a:solidFill>
                  <a:schemeClr val="dk2"/>
                </a:solidFill>
                <a:latin typeface="Open Sans Light"/>
                <a:ea typeface="Open Sans Light"/>
                <a:cs typeface="Open Sans Light"/>
                <a:sym typeface="Open Sans Light"/>
              </a:rPr>
              <a:t>between</a:t>
            </a:r>
            <a:r>
              <a:rPr lang="en" sz="1600">
                <a:solidFill>
                  <a:schemeClr val="dk2"/>
                </a:solidFill>
                <a:latin typeface="Open Sans Light"/>
                <a:ea typeface="Open Sans Light"/>
                <a:cs typeface="Open Sans Light"/>
                <a:sym typeface="Open Sans Light"/>
              </a:rPr>
              <a:t> examples where WNS was detected and examples where it wasn’t</a:t>
            </a:r>
            <a:endParaRPr sz="1600">
              <a:solidFill>
                <a:schemeClr val="dk2"/>
              </a:solidFill>
              <a:latin typeface="Open Sans Light"/>
              <a:ea typeface="Open Sans Light"/>
              <a:cs typeface="Open Sans Light"/>
              <a:sym typeface="Open Sans Light"/>
            </a:endParaRPr>
          </a:p>
          <a:p>
            <a:pPr indent="-330200" lvl="0" marL="4572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One of the decisions we had to make was which items should be in the three </a:t>
            </a:r>
            <a:r>
              <a:rPr lang="en" sz="1600">
                <a:solidFill>
                  <a:schemeClr val="dk2"/>
                </a:solidFill>
                <a:latin typeface="Open Sans Light"/>
                <a:ea typeface="Open Sans Light"/>
                <a:cs typeface="Open Sans Light"/>
                <a:sym typeface="Open Sans Light"/>
              </a:rPr>
              <a:t>categories</a:t>
            </a:r>
            <a:r>
              <a:rPr lang="en" sz="1600">
                <a:solidFill>
                  <a:schemeClr val="dk2"/>
                </a:solidFill>
                <a:latin typeface="Open Sans Light"/>
                <a:ea typeface="Open Sans Light"/>
                <a:cs typeface="Open Sans Light"/>
                <a:sym typeface="Open Sans Light"/>
              </a:rPr>
              <a:t> we decided on; WNS, Negative, and Fungus Detected.</a:t>
            </a:r>
            <a:endParaRPr sz="1600">
              <a:solidFill>
                <a:schemeClr val="dk2"/>
              </a:solidFill>
              <a:latin typeface="Open Sans Light"/>
              <a:ea typeface="Open Sans Light"/>
              <a:cs typeface="Open Sans Light"/>
              <a:sym typeface="Open Sans Light"/>
            </a:endParaRPr>
          </a:p>
          <a:p>
            <a:pPr indent="0" lvl="0" marL="914400" rtl="0" algn="l">
              <a:lnSpc>
                <a:spcPct val="115000"/>
              </a:lnSpc>
              <a:spcBef>
                <a:spcPts val="600"/>
              </a:spcBef>
              <a:spcAft>
                <a:spcPts val="600"/>
              </a:spcAft>
              <a:buNone/>
            </a:pPr>
            <a:r>
              <a:t/>
            </a:r>
            <a:endParaRPr sz="1600">
              <a:solidFill>
                <a:schemeClr val="dk2"/>
              </a:solidFill>
              <a:latin typeface="Open Sans Light"/>
              <a:ea typeface="Open Sans Light"/>
              <a:cs typeface="Open Sans Light"/>
              <a:sym typeface="Open Sans Light"/>
            </a:endParaRPr>
          </a:p>
        </p:txBody>
      </p:sp>
      <p:pic>
        <p:nvPicPr>
          <p:cNvPr id="198" name="Google Shape;198;p28"/>
          <p:cNvPicPr preferRelativeResize="0"/>
          <p:nvPr/>
        </p:nvPicPr>
        <p:blipFill>
          <a:blip r:embed="rId5">
            <a:alphaModFix/>
          </a:blip>
          <a:stretch>
            <a:fillRect/>
          </a:stretch>
        </p:blipFill>
        <p:spPr>
          <a:xfrm>
            <a:off x="974275" y="2571750"/>
            <a:ext cx="2205225" cy="2330974"/>
          </a:xfrm>
          <a:prstGeom prst="rect">
            <a:avLst/>
          </a:prstGeom>
          <a:noFill/>
          <a:ln>
            <a:noFill/>
          </a:ln>
        </p:spPr>
      </p:pic>
      <p:pic>
        <p:nvPicPr>
          <p:cNvPr id="199" name="Google Shape;199;p28"/>
          <p:cNvPicPr preferRelativeResize="0"/>
          <p:nvPr/>
        </p:nvPicPr>
        <p:blipFill>
          <a:blip r:embed="rId6">
            <a:alphaModFix/>
          </a:blip>
          <a:stretch>
            <a:fillRect/>
          </a:stretch>
        </p:blipFill>
        <p:spPr>
          <a:xfrm>
            <a:off x="4135075" y="2609325"/>
            <a:ext cx="4127877" cy="2137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Feature</a:t>
            </a:r>
            <a:r>
              <a:rPr lang="en" sz="2800">
                <a:solidFill>
                  <a:srgbClr val="002D45"/>
                </a:solidFill>
                <a:latin typeface="Montserrat"/>
                <a:ea typeface="Montserrat"/>
                <a:cs typeface="Montserrat"/>
                <a:sym typeface="Montserrat"/>
              </a:rPr>
              <a:t> Engineering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05" name="Google Shape;205;p29"/>
          <p:cNvSpPr txBox="1"/>
          <p:nvPr/>
        </p:nvSpPr>
        <p:spPr>
          <a:xfrm>
            <a:off x="311700" y="11709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 used climate data from The North American Cordex Program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a:t>
            </a:r>
            <a:r>
              <a:rPr lang="en">
                <a:solidFill>
                  <a:schemeClr val="dk2"/>
                </a:solidFill>
                <a:latin typeface="Open Sans Light"/>
                <a:ea typeface="Open Sans Light"/>
                <a:cs typeface="Open Sans Light"/>
                <a:sym typeface="Open Sans Light"/>
              </a:rPr>
              <a:t>tilizes</a:t>
            </a:r>
            <a:r>
              <a:rPr lang="en">
                <a:solidFill>
                  <a:schemeClr val="dk2"/>
                </a:solidFill>
                <a:latin typeface="Open Sans Light"/>
                <a:ea typeface="Open Sans Light"/>
                <a:cs typeface="Open Sans Light"/>
                <a:sym typeface="Open Sans Light"/>
              </a:rPr>
              <a:t> regional climate models to simulate conditions (2</a:t>
            </a:r>
            <a:r>
              <a:rPr lang="en">
                <a:solidFill>
                  <a:schemeClr val="dk2"/>
                </a:solidFill>
                <a:latin typeface="Open Sans Light"/>
                <a:ea typeface="Open Sans Light"/>
                <a:cs typeface="Open Sans Light"/>
                <a:sym typeface="Open Sans Light"/>
              </a:rPr>
              <a:t>006-21</a:t>
            </a:r>
            <a:r>
              <a:rPr lang="en">
                <a:solidFill>
                  <a:schemeClr val="dk2"/>
                </a:solidFill>
                <a:latin typeface="Open Sans Light"/>
                <a:ea typeface="Open Sans Light"/>
                <a:cs typeface="Open Sans Light"/>
                <a:sym typeface="Open Sans Light"/>
              </a:rPr>
              <a:t>00)</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Predictions at </a:t>
            </a:r>
            <a:r>
              <a:rPr lang="en">
                <a:solidFill>
                  <a:schemeClr val="dk2"/>
                </a:solidFill>
                <a:latin typeface="Open Sans Light"/>
                <a:ea typeface="Open Sans Light"/>
                <a:cs typeface="Open Sans Light"/>
                <a:sym typeface="Open Sans Light"/>
              </a:rPr>
              <a:t>daily</a:t>
            </a:r>
            <a:r>
              <a:rPr lang="en">
                <a:solidFill>
                  <a:schemeClr val="dk2"/>
                </a:solidFill>
                <a:latin typeface="Open Sans Light"/>
                <a:ea typeface="Open Sans Light"/>
                <a:cs typeface="Open Sans Light"/>
                <a:sym typeface="Open Sans Light"/>
              </a:rPr>
              <a:t> frequencies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Spatial resolution of 0.22 degrees/25 km</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The features we extracted:</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Temperature: annual mean, max, min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Humidity: annual mean, max, min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Precipitation: annual mean, max, min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Surface Downwelling Shortwave Radiation (solar radiation): annual mean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Feature engineering consisted of scaling the data to enhance compatibility with models employed and introducing a distance parameter to account for spatial aspect of our data</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 calculated distance between points and the nearest previous disease detection using the Haversine formula </a:t>
            </a:r>
            <a:endParaRPr>
              <a:solidFill>
                <a:schemeClr val="dk2"/>
              </a:solidFill>
              <a:latin typeface="Open Sans Light"/>
              <a:ea typeface="Open Sans Light"/>
              <a:cs typeface="Open Sans Light"/>
              <a:sym typeface="Open Sans Light"/>
            </a:endParaRPr>
          </a:p>
        </p:txBody>
      </p:sp>
      <p:pic>
        <p:nvPicPr>
          <p:cNvPr descr="Home" id="206" name="Google Shape;206;p29"/>
          <p:cNvPicPr preferRelativeResize="0"/>
          <p:nvPr/>
        </p:nvPicPr>
        <p:blipFill>
          <a:blip r:embed="rId5">
            <a:alphaModFix/>
          </a:blip>
          <a:stretch>
            <a:fillRect/>
          </a:stretch>
        </p:blipFill>
        <p:spPr>
          <a:xfrm>
            <a:off x="2936750" y="4387750"/>
            <a:ext cx="6041575" cy="572700"/>
          </a:xfrm>
          <a:prstGeom prst="rect">
            <a:avLst/>
          </a:prstGeom>
          <a:noFill/>
          <a:ln>
            <a:noFill/>
          </a:ln>
        </p:spPr>
      </p:pic>
      <p:pic>
        <p:nvPicPr>
          <p:cNvPr id="207" name="Google Shape;207;p29"/>
          <p:cNvPicPr preferRelativeResize="0"/>
          <p:nvPr/>
        </p:nvPicPr>
        <p:blipFill>
          <a:blip r:embed="rId6">
            <a:alphaModFix/>
          </a:blip>
          <a:stretch>
            <a:fillRect/>
          </a:stretch>
        </p:blipFill>
        <p:spPr>
          <a:xfrm>
            <a:off x="6752675" y="834275"/>
            <a:ext cx="2225651" cy="2225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a:blip r:embed="rId4">
            <a:alphaModFix/>
          </a:blip>
          <a:stretch>
            <a:fillRect/>
          </a:stretch>
        </p:blipFill>
        <p:spPr>
          <a:xfrm>
            <a:off x="1647025" y="884225"/>
            <a:ext cx="5432851" cy="4022726"/>
          </a:xfrm>
          <a:prstGeom prst="rect">
            <a:avLst/>
          </a:prstGeom>
          <a:noFill/>
          <a:ln>
            <a:noFill/>
          </a:ln>
        </p:spPr>
      </p:pic>
      <p:sp>
        <p:nvSpPr>
          <p:cNvPr id="213" name="Google Shape;213;p30"/>
          <p:cNvSpPr txBox="1"/>
          <p:nvPr/>
        </p:nvSpPr>
        <p:spPr>
          <a:xfrm>
            <a:off x="311700" y="3115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Humidity Trends: 2025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1"/>
          <p:cNvSpPr txBox="1"/>
          <p:nvPr/>
        </p:nvSpPr>
        <p:spPr>
          <a:xfrm>
            <a:off x="133175" y="2748431"/>
            <a:ext cx="85206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311700" y="295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Agenda</a:t>
            </a:r>
            <a:endParaRPr sz="2800">
              <a:solidFill>
                <a:srgbClr val="002D45"/>
              </a:solidFill>
              <a:latin typeface="Montserrat"/>
              <a:ea typeface="Montserrat"/>
              <a:cs typeface="Montserrat"/>
              <a:sym typeface="Montserrat"/>
            </a:endParaRPr>
          </a:p>
        </p:txBody>
      </p:sp>
      <p:sp>
        <p:nvSpPr>
          <p:cNvPr id="60" name="Google Shape;60;p14"/>
          <p:cNvSpPr txBox="1"/>
          <p:nvPr/>
        </p:nvSpPr>
        <p:spPr>
          <a:xfrm>
            <a:off x="311700" y="998775"/>
            <a:ext cx="8520600" cy="3913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Open Sans"/>
              <a:buAutoNum type="arabicPeriod"/>
            </a:pPr>
            <a:r>
              <a:rPr b="1" lang="en" sz="1300">
                <a:solidFill>
                  <a:schemeClr val="dk2"/>
                </a:solidFill>
                <a:latin typeface="Open Sans"/>
                <a:ea typeface="Open Sans"/>
                <a:cs typeface="Open Sans"/>
                <a:sym typeface="Open Sans"/>
              </a:rPr>
              <a:t>Team Introductions</a:t>
            </a:r>
            <a:endParaRPr b="1" sz="1300">
              <a:solidFill>
                <a:schemeClr val="dk2"/>
              </a:solidFill>
              <a:latin typeface="Open Sans"/>
              <a:ea typeface="Open Sans"/>
              <a:cs typeface="Open Sans"/>
              <a:sym typeface="Open Sans"/>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Meet Our Team</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AI Studio TA and Challenge Advisor</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a:buAutoNum type="arabicPeriod"/>
            </a:pPr>
            <a:r>
              <a:rPr b="1" lang="en" sz="1300">
                <a:solidFill>
                  <a:schemeClr val="dk2"/>
                </a:solidFill>
                <a:latin typeface="Open Sans"/>
                <a:ea typeface="Open Sans"/>
                <a:cs typeface="Open Sans"/>
                <a:sym typeface="Open Sans"/>
              </a:rPr>
              <a:t>Project Overview</a:t>
            </a:r>
            <a:endParaRPr b="1" sz="1300">
              <a:solidFill>
                <a:schemeClr val="dk2"/>
              </a:solidFill>
              <a:latin typeface="Open Sans"/>
              <a:ea typeface="Open Sans"/>
              <a:cs typeface="Open Sans"/>
              <a:sym typeface="Open Sans"/>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Goals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Business Impact</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Our </a:t>
            </a:r>
            <a:r>
              <a:rPr lang="en" sz="1300">
                <a:solidFill>
                  <a:schemeClr val="dk2"/>
                </a:solidFill>
                <a:latin typeface="Open Sans Light"/>
                <a:ea typeface="Open Sans Light"/>
                <a:cs typeface="Open Sans Light"/>
                <a:sym typeface="Open Sans Light"/>
              </a:rPr>
              <a:t>Approach</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Resources Used</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a:buAutoNum type="arabicPeriod"/>
            </a:pPr>
            <a:r>
              <a:rPr b="1" lang="en" sz="1300">
                <a:solidFill>
                  <a:schemeClr val="dk2"/>
                </a:solidFill>
                <a:latin typeface="Open Sans"/>
                <a:ea typeface="Open Sans"/>
                <a:cs typeface="Open Sans"/>
                <a:sym typeface="Open Sans"/>
              </a:rPr>
              <a:t>Data Understanding &amp; Data Preparation</a:t>
            </a:r>
            <a:endParaRPr b="1" sz="1300">
              <a:solidFill>
                <a:schemeClr val="dk2"/>
              </a:solidFill>
              <a:latin typeface="Open Sans"/>
              <a:ea typeface="Open Sans"/>
              <a:cs typeface="Open Sans"/>
              <a:sym typeface="Open Sans"/>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Data Sources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Feature Engineering</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a:buAutoNum type="arabicPeriod"/>
            </a:pPr>
            <a:r>
              <a:rPr b="1" lang="en" sz="1300">
                <a:solidFill>
                  <a:schemeClr val="dk2"/>
                </a:solidFill>
                <a:latin typeface="Open Sans"/>
                <a:ea typeface="Open Sans"/>
                <a:cs typeface="Open Sans"/>
                <a:sym typeface="Open Sans"/>
              </a:rPr>
              <a:t>Modeling &amp; Evaluation</a:t>
            </a:r>
            <a:endParaRPr b="1" sz="1300">
              <a:solidFill>
                <a:schemeClr val="dk2"/>
              </a:solidFill>
              <a:latin typeface="Open Sans"/>
              <a:ea typeface="Open Sans"/>
              <a:cs typeface="Open Sans"/>
              <a:sym typeface="Open Sans"/>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Model Selection</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Models Comparison</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AutoNum type="alphaLcPeriod"/>
            </a:pPr>
            <a:r>
              <a:rPr lang="en" sz="1300">
                <a:solidFill>
                  <a:schemeClr val="dk2"/>
                </a:solidFill>
                <a:latin typeface="Open Sans Light"/>
                <a:ea typeface="Open Sans Light"/>
                <a:cs typeface="Open Sans Light"/>
                <a:sym typeface="Open Sans Light"/>
              </a:rPr>
              <a:t>Visualization</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a:buAutoNum type="arabicPeriod"/>
            </a:pPr>
            <a:r>
              <a:rPr b="1" lang="en" sz="1300">
                <a:solidFill>
                  <a:schemeClr val="dk2"/>
                </a:solidFill>
                <a:latin typeface="Open Sans"/>
                <a:ea typeface="Open Sans"/>
                <a:cs typeface="Open Sans"/>
                <a:sym typeface="Open Sans"/>
              </a:rPr>
              <a:t>Conclusions</a:t>
            </a:r>
            <a:endParaRPr b="1" sz="1300">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2" name="Shape 222"/>
        <p:cNvGrpSpPr/>
        <p:nvPr/>
      </p:nvGrpSpPr>
      <p:grpSpPr>
        <a:xfrm>
          <a:off x="0" y="0"/>
          <a:ext cx="0" cy="0"/>
          <a:chOff x="0" y="0"/>
          <a:chExt cx="0" cy="0"/>
        </a:xfrm>
      </p:grpSpPr>
      <p:sp>
        <p:nvSpPr>
          <p:cNvPr id="223" name="Google Shape;223;p32"/>
          <p:cNvSpPr txBox="1"/>
          <p:nvPr/>
        </p:nvSpPr>
        <p:spPr>
          <a:xfrm>
            <a:off x="317700" y="674450"/>
            <a:ext cx="4963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Model </a:t>
            </a:r>
            <a:r>
              <a:rPr lang="en" sz="2800">
                <a:solidFill>
                  <a:srgbClr val="002D45"/>
                </a:solidFill>
                <a:latin typeface="Montserrat"/>
                <a:ea typeface="Montserrat"/>
                <a:cs typeface="Montserrat"/>
                <a:sym typeface="Montserrat"/>
              </a:rPr>
              <a:t>Selection</a:t>
            </a:r>
            <a:endParaRPr b="0" i="0" sz="2800" u="none" cap="none" strike="noStrike">
              <a:solidFill>
                <a:srgbClr val="002D45"/>
              </a:solidFill>
              <a:latin typeface="Montserrat"/>
              <a:ea typeface="Montserrat"/>
              <a:cs typeface="Montserrat"/>
              <a:sym typeface="Montserrat"/>
            </a:endParaRPr>
          </a:p>
        </p:txBody>
      </p:sp>
      <p:sp>
        <p:nvSpPr>
          <p:cNvPr id="224" name="Google Shape;224;p32"/>
          <p:cNvSpPr txBox="1"/>
          <p:nvPr/>
        </p:nvSpPr>
        <p:spPr>
          <a:xfrm>
            <a:off x="5603400" y="0"/>
            <a:ext cx="3540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Open Sans Light"/>
                <a:ea typeface="Open Sans Light"/>
                <a:cs typeface="Open Sans Light"/>
                <a:sym typeface="Open Sans Light"/>
              </a:rPr>
              <a:t>Paste an image</a:t>
            </a:r>
            <a:endParaRPr b="0" i="0" sz="1400" u="none" cap="none" strike="noStrike">
              <a:solidFill>
                <a:srgbClr val="595959"/>
              </a:solidFill>
              <a:latin typeface="Open Sans Light"/>
              <a:ea typeface="Open Sans Light"/>
              <a:cs typeface="Open Sans Light"/>
              <a:sym typeface="Open Sans Light"/>
            </a:endParaRPr>
          </a:p>
        </p:txBody>
      </p:sp>
      <p:sp>
        <p:nvSpPr>
          <p:cNvPr id="225" name="Google Shape;225;p3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Decision Trees</a:t>
            </a:r>
            <a:endParaRPr sz="16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330200" lvl="0" marL="457200" rtl="0" algn="l">
              <a:lnSpc>
                <a:spcPct val="115000"/>
              </a:lnSpc>
              <a:spcBef>
                <a:spcPts val="60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Support Vector Machines</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600">
              <a:solidFill>
                <a:schemeClr val="dk2"/>
              </a:solidFill>
              <a:latin typeface="Open Sans Light"/>
              <a:ea typeface="Open Sans Light"/>
              <a:cs typeface="Open Sans Light"/>
              <a:sym typeface="Open Sans Light"/>
            </a:endParaRPr>
          </a:p>
          <a:p>
            <a:pPr indent="-330200" lvl="0" marL="457200" rtl="0" algn="l">
              <a:lnSpc>
                <a:spcPct val="115000"/>
              </a:lnSpc>
              <a:spcBef>
                <a:spcPts val="60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Gaussian Process</a:t>
            </a:r>
            <a:endParaRPr sz="1600">
              <a:solidFill>
                <a:schemeClr val="dk2"/>
              </a:solidFill>
              <a:latin typeface="Open Sans Light"/>
              <a:ea typeface="Open Sans Light"/>
              <a:cs typeface="Open Sans Light"/>
              <a:sym typeface="Open Sans Light"/>
            </a:endParaRPr>
          </a:p>
        </p:txBody>
      </p:sp>
      <p:pic>
        <p:nvPicPr>
          <p:cNvPr id="226" name="Google Shape;226;p32"/>
          <p:cNvPicPr preferRelativeResize="0"/>
          <p:nvPr/>
        </p:nvPicPr>
        <p:blipFill>
          <a:blip r:embed="rId5">
            <a:alphaModFix/>
          </a:blip>
          <a:stretch>
            <a:fillRect/>
          </a:stretch>
        </p:blipFill>
        <p:spPr>
          <a:xfrm>
            <a:off x="6265350" y="646176"/>
            <a:ext cx="2219051" cy="1106650"/>
          </a:xfrm>
          <a:prstGeom prst="rect">
            <a:avLst/>
          </a:prstGeom>
          <a:noFill/>
          <a:ln>
            <a:noFill/>
          </a:ln>
        </p:spPr>
      </p:pic>
      <p:pic>
        <p:nvPicPr>
          <p:cNvPr id="227" name="Google Shape;227;p32"/>
          <p:cNvPicPr preferRelativeResize="0"/>
          <p:nvPr/>
        </p:nvPicPr>
        <p:blipFill>
          <a:blip r:embed="rId6">
            <a:alphaModFix/>
          </a:blip>
          <a:stretch>
            <a:fillRect/>
          </a:stretch>
        </p:blipFill>
        <p:spPr>
          <a:xfrm>
            <a:off x="6264175" y="2052300"/>
            <a:ext cx="2392926" cy="1196463"/>
          </a:xfrm>
          <a:prstGeom prst="rect">
            <a:avLst/>
          </a:prstGeom>
          <a:noFill/>
          <a:ln>
            <a:noFill/>
          </a:ln>
        </p:spPr>
      </p:pic>
      <p:pic>
        <p:nvPicPr>
          <p:cNvPr id="228" name="Google Shape;228;p32"/>
          <p:cNvPicPr preferRelativeResize="0"/>
          <p:nvPr/>
        </p:nvPicPr>
        <p:blipFill>
          <a:blip r:embed="rId7">
            <a:alphaModFix/>
          </a:blip>
          <a:stretch>
            <a:fillRect/>
          </a:stretch>
        </p:blipFill>
        <p:spPr>
          <a:xfrm>
            <a:off x="6170278" y="3537500"/>
            <a:ext cx="2486824" cy="1288500"/>
          </a:xfrm>
          <a:prstGeom prst="rect">
            <a:avLst/>
          </a:prstGeom>
          <a:noFill/>
          <a:ln>
            <a:noFill/>
          </a:ln>
        </p:spPr>
      </p:pic>
      <p:cxnSp>
        <p:nvCxnSpPr>
          <p:cNvPr id="229" name="Google Shape;229;p32"/>
          <p:cNvCxnSpPr/>
          <p:nvPr/>
        </p:nvCxnSpPr>
        <p:spPr>
          <a:xfrm flipH="1" rot="10800000">
            <a:off x="2307175" y="1365100"/>
            <a:ext cx="3778500" cy="9540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2"/>
          <p:cNvCxnSpPr/>
          <p:nvPr/>
        </p:nvCxnSpPr>
        <p:spPr>
          <a:xfrm flipH="1" rot="10800000">
            <a:off x="3282275" y="2730350"/>
            <a:ext cx="2739600" cy="1014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32"/>
          <p:cNvCxnSpPr/>
          <p:nvPr/>
        </p:nvCxnSpPr>
        <p:spPr>
          <a:xfrm flipH="1" rot="10800000">
            <a:off x="2548575" y="4159375"/>
            <a:ext cx="3378300" cy="11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3"/>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37" name="Google Shape;237;p33"/>
          <p:cNvGrpSpPr/>
          <p:nvPr/>
        </p:nvGrpSpPr>
        <p:grpSpPr>
          <a:xfrm>
            <a:off x="8049325" y="164100"/>
            <a:ext cx="548700" cy="548700"/>
            <a:chOff x="8049325" y="164100"/>
            <a:chExt cx="548700" cy="548700"/>
          </a:xfrm>
        </p:grpSpPr>
        <p:sp>
          <p:nvSpPr>
            <p:cNvPr id="238" name="Google Shape;238;p33"/>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33"/>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40" name="Google Shape;240;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Key Terms for Evaluating Models</a:t>
            </a:r>
            <a:endParaRPr sz="2800">
              <a:solidFill>
                <a:srgbClr val="002D45"/>
              </a:solidFill>
              <a:latin typeface="Montserrat"/>
              <a:ea typeface="Montserrat"/>
              <a:cs typeface="Montserrat"/>
              <a:sym typeface="Montserrat"/>
            </a:endParaRPr>
          </a:p>
        </p:txBody>
      </p:sp>
      <p:sp>
        <p:nvSpPr>
          <p:cNvPr id="241" name="Google Shape;241;p33"/>
          <p:cNvSpPr txBox="1"/>
          <p:nvPr/>
        </p:nvSpPr>
        <p:spPr>
          <a:xfrm>
            <a:off x="444100" y="1589225"/>
            <a:ext cx="23004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2"/>
                </a:solidFill>
                <a:latin typeface="Open Sans Light"/>
                <a:ea typeface="Open Sans Light"/>
                <a:cs typeface="Open Sans Light"/>
                <a:sym typeface="Open Sans Light"/>
              </a:rPr>
              <a:t>Confusion Matrix: </a:t>
            </a:r>
            <a:endParaRPr sz="1600">
              <a:solidFill>
                <a:schemeClr val="dk2"/>
              </a:solidFill>
              <a:latin typeface="Open Sans Light"/>
              <a:ea typeface="Open Sans Light"/>
              <a:cs typeface="Open Sans Light"/>
              <a:sym typeface="Open Sans Light"/>
            </a:endParaRPr>
          </a:p>
        </p:txBody>
      </p:sp>
      <p:pic>
        <p:nvPicPr>
          <p:cNvPr id="242" name="Google Shape;242;p33"/>
          <p:cNvPicPr preferRelativeResize="0"/>
          <p:nvPr/>
        </p:nvPicPr>
        <p:blipFill>
          <a:blip r:embed="rId5">
            <a:alphaModFix/>
          </a:blip>
          <a:stretch>
            <a:fillRect/>
          </a:stretch>
        </p:blipFill>
        <p:spPr>
          <a:xfrm>
            <a:off x="244125" y="2020325"/>
            <a:ext cx="2930441" cy="2435075"/>
          </a:xfrm>
          <a:prstGeom prst="rect">
            <a:avLst/>
          </a:prstGeom>
          <a:noFill/>
          <a:ln>
            <a:noFill/>
          </a:ln>
        </p:spPr>
      </p:pic>
      <p:pic>
        <p:nvPicPr>
          <p:cNvPr id="243" name="Google Shape;243;p33"/>
          <p:cNvPicPr preferRelativeResize="0"/>
          <p:nvPr/>
        </p:nvPicPr>
        <p:blipFill>
          <a:blip r:embed="rId6">
            <a:alphaModFix/>
          </a:blip>
          <a:stretch>
            <a:fillRect/>
          </a:stretch>
        </p:blipFill>
        <p:spPr>
          <a:xfrm>
            <a:off x="3516450" y="1589225"/>
            <a:ext cx="5029076" cy="2905151"/>
          </a:xfrm>
          <a:prstGeom prst="rect">
            <a:avLst/>
          </a:prstGeom>
          <a:noFill/>
          <a:ln>
            <a:noFill/>
          </a:ln>
        </p:spPr>
      </p:pic>
      <p:sp>
        <p:nvSpPr>
          <p:cNvPr id="244" name="Google Shape;244;p33"/>
          <p:cNvSpPr txBox="1"/>
          <p:nvPr/>
        </p:nvSpPr>
        <p:spPr>
          <a:xfrm>
            <a:off x="4003300" y="1158125"/>
            <a:ext cx="414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Open Sans"/>
                <a:ea typeface="Open Sans"/>
                <a:cs typeface="Open Sans"/>
                <a:sym typeface="Open Sans"/>
              </a:rPr>
              <a:t>Precision and Recall:</a:t>
            </a:r>
            <a:endParaRPr sz="1600">
              <a:solidFill>
                <a:schemeClr val="dk2"/>
              </a:solidFill>
              <a:latin typeface="Open Sans"/>
              <a:ea typeface="Open Sans"/>
              <a:cs typeface="Open Sans"/>
              <a:sym typeface="Open Sans"/>
            </a:endParaRPr>
          </a:p>
        </p:txBody>
      </p:sp>
      <p:sp>
        <p:nvSpPr>
          <p:cNvPr id="245" name="Google Shape;245;p33"/>
          <p:cNvSpPr txBox="1"/>
          <p:nvPr/>
        </p:nvSpPr>
        <p:spPr>
          <a:xfrm>
            <a:off x="709950" y="4494375"/>
            <a:ext cx="772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*We want to predict conservatively, so reducing False Positives (cases where WNS is predicted when actually there is no presence of WNS)</a:t>
            </a:r>
            <a:endParaRPr>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4"/>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51" name="Google Shape;251;p34"/>
          <p:cNvGrpSpPr/>
          <p:nvPr/>
        </p:nvGrpSpPr>
        <p:grpSpPr>
          <a:xfrm>
            <a:off x="8049325" y="164100"/>
            <a:ext cx="548700" cy="548700"/>
            <a:chOff x="8049325" y="164100"/>
            <a:chExt cx="548700" cy="548700"/>
          </a:xfrm>
        </p:grpSpPr>
        <p:sp>
          <p:nvSpPr>
            <p:cNvPr id="252" name="Google Shape;252;p3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4"/>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54" name="Google Shape;254;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Decision Trees - Model Tuning </a:t>
            </a:r>
            <a:endParaRPr sz="2800">
              <a:solidFill>
                <a:srgbClr val="002D45"/>
              </a:solidFill>
              <a:latin typeface="Montserrat"/>
              <a:ea typeface="Montserrat"/>
              <a:cs typeface="Montserrat"/>
              <a:sym typeface="Montserrat"/>
            </a:endParaRPr>
          </a:p>
        </p:txBody>
      </p:sp>
      <p:sp>
        <p:nvSpPr>
          <p:cNvPr id="255" name="Google Shape;255;p34"/>
          <p:cNvSpPr txBox="1"/>
          <p:nvPr/>
        </p:nvSpPr>
        <p:spPr>
          <a:xfrm>
            <a:off x="535525" y="1043850"/>
            <a:ext cx="79119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Step 1: Split training and test data by year 2020</a:t>
            </a:r>
            <a:endParaRPr sz="1600">
              <a:solidFill>
                <a:schemeClr val="dk2"/>
              </a:solidFill>
              <a:latin typeface="Open Sans Light"/>
              <a:ea typeface="Open Sans Light"/>
              <a:cs typeface="Open Sans Light"/>
              <a:sym typeface="Open Sans Light"/>
            </a:endParaRPr>
          </a:p>
          <a:p>
            <a:pPr indent="-330200" lvl="0" marL="4572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Step 2: Decision Tree trained and evaluated (precision, recall)</a:t>
            </a:r>
            <a:endParaRPr sz="1600">
              <a:solidFill>
                <a:schemeClr val="dk2"/>
              </a:solidFill>
              <a:latin typeface="Open Sans Light"/>
              <a:ea typeface="Open Sans Light"/>
              <a:cs typeface="Open Sans Light"/>
              <a:sym typeface="Open Sans Light"/>
            </a:endParaRPr>
          </a:p>
          <a:p>
            <a:pPr indent="-330200" lvl="0" marL="4572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Step 3: Hyperparameter tuning (GridSearchCV)</a:t>
            </a:r>
            <a:endParaRPr sz="1600">
              <a:solidFill>
                <a:schemeClr val="dk2"/>
              </a:solidFill>
              <a:latin typeface="Open Sans Light"/>
              <a:ea typeface="Open Sans Light"/>
              <a:cs typeface="Open Sans Light"/>
              <a:sym typeface="Open Sans Light"/>
            </a:endParaRPr>
          </a:p>
          <a:p>
            <a:pPr indent="-330200" lvl="1" marL="9144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Notably the model with highest accuracy used:</a:t>
            </a:r>
            <a:endParaRPr sz="1600">
              <a:solidFill>
                <a:schemeClr val="dk2"/>
              </a:solidFill>
              <a:latin typeface="Open Sans Light"/>
              <a:ea typeface="Open Sans Light"/>
              <a:cs typeface="Open Sans Light"/>
              <a:sym typeface="Open Sans Light"/>
            </a:endParaRPr>
          </a:p>
          <a:p>
            <a:pPr indent="-330200" lvl="2" marL="13716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Classweight set to ‘balanced’ to handle imbalance of positive and negative cases</a:t>
            </a:r>
            <a:endParaRPr sz="1600">
              <a:solidFill>
                <a:schemeClr val="dk2"/>
              </a:solidFill>
              <a:latin typeface="Open Sans Light"/>
              <a:ea typeface="Open Sans Light"/>
              <a:cs typeface="Open Sans Light"/>
              <a:sym typeface="Open Sans Light"/>
            </a:endParaRPr>
          </a:p>
          <a:p>
            <a:pPr indent="-330200" lvl="2" marL="13716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Depth of tree set to ‘None’ →risk of overfit especially on small dataset</a:t>
            </a:r>
            <a:endParaRPr sz="1600">
              <a:solidFill>
                <a:schemeClr val="dk2"/>
              </a:solidFill>
              <a:latin typeface="Open Sans Light"/>
              <a:ea typeface="Open Sans Light"/>
              <a:cs typeface="Open Sans Light"/>
              <a:sym typeface="Open Sans Light"/>
            </a:endParaRPr>
          </a:p>
          <a:p>
            <a:pPr indent="-330200" lvl="2" marL="1371600" rtl="0" algn="l">
              <a:lnSpc>
                <a:spcPct val="150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Minimum samples per leaf set to 1 - suggests highly specific tree</a:t>
            </a:r>
            <a:endParaRPr sz="1600">
              <a:solidFill>
                <a:schemeClr val="dk2"/>
              </a:solidFill>
              <a:latin typeface="Open Sans Light"/>
              <a:ea typeface="Open Sans Light"/>
              <a:cs typeface="Open Sans Light"/>
              <a:sym typeface="Open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5"/>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tbd</a:t>
            </a:r>
            <a:endParaRPr b="0" i="0" sz="1400" u="none" cap="none" strike="noStrike">
              <a:solidFill>
                <a:srgbClr val="595959"/>
              </a:solidFill>
              <a:latin typeface="Open Sans Light"/>
              <a:ea typeface="Open Sans Light"/>
              <a:cs typeface="Open Sans Light"/>
              <a:sym typeface="Open Sans Light"/>
            </a:endParaRPr>
          </a:p>
        </p:txBody>
      </p:sp>
      <p:grpSp>
        <p:nvGrpSpPr>
          <p:cNvPr id="261" name="Google Shape;261;p35"/>
          <p:cNvGrpSpPr/>
          <p:nvPr/>
        </p:nvGrpSpPr>
        <p:grpSpPr>
          <a:xfrm>
            <a:off x="8049325" y="164100"/>
            <a:ext cx="548700" cy="548700"/>
            <a:chOff x="8049325" y="164100"/>
            <a:chExt cx="548700" cy="548700"/>
          </a:xfrm>
        </p:grpSpPr>
        <p:sp>
          <p:nvSpPr>
            <p:cNvPr id="262" name="Google Shape;262;p3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35"/>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pic>
        <p:nvPicPr>
          <p:cNvPr id="264" name="Google Shape;264;p35"/>
          <p:cNvPicPr preferRelativeResize="0"/>
          <p:nvPr/>
        </p:nvPicPr>
        <p:blipFill>
          <a:blip r:embed="rId5">
            <a:alphaModFix/>
          </a:blip>
          <a:stretch>
            <a:fillRect/>
          </a:stretch>
        </p:blipFill>
        <p:spPr>
          <a:xfrm>
            <a:off x="6354875" y="2035250"/>
            <a:ext cx="2596751" cy="1294574"/>
          </a:xfrm>
          <a:prstGeom prst="rect">
            <a:avLst/>
          </a:prstGeom>
          <a:noFill/>
          <a:ln>
            <a:noFill/>
          </a:ln>
        </p:spPr>
      </p:pic>
      <p:sp>
        <p:nvSpPr>
          <p:cNvPr id="265" name="Google Shape;265;p35"/>
          <p:cNvSpPr txBox="1"/>
          <p:nvPr/>
        </p:nvSpPr>
        <p:spPr>
          <a:xfrm>
            <a:off x="566850" y="207600"/>
            <a:ext cx="5271600" cy="461700"/>
          </a:xfrm>
          <a:prstGeom prst="rect">
            <a:avLst/>
          </a:prstGeom>
          <a:solidFill>
            <a:srgbClr val="F3F3F3"/>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dk2"/>
                </a:solidFill>
              </a:rPr>
              <a:t>Decision Tree Plot</a:t>
            </a:r>
            <a:endParaRPr sz="1800">
              <a:solidFill>
                <a:schemeClr val="dk2"/>
              </a:solidFill>
            </a:endParaRPr>
          </a:p>
        </p:txBody>
      </p:sp>
      <p:pic>
        <p:nvPicPr>
          <p:cNvPr id="266" name="Google Shape;266;p35"/>
          <p:cNvPicPr preferRelativeResize="0"/>
          <p:nvPr/>
        </p:nvPicPr>
        <p:blipFill>
          <a:blip r:embed="rId6">
            <a:alphaModFix/>
          </a:blip>
          <a:stretch>
            <a:fillRect/>
          </a:stretch>
        </p:blipFill>
        <p:spPr>
          <a:xfrm>
            <a:off x="265325" y="1066475"/>
            <a:ext cx="5874650" cy="3459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bd</a:t>
            </a:r>
            <a:endParaRPr b="0" i="0" sz="1400" u="none" cap="none" strike="noStrike">
              <a:solidFill>
                <a:srgbClr val="595959"/>
              </a:solidFill>
              <a:latin typeface="Open Sans Light"/>
              <a:ea typeface="Open Sans Light"/>
              <a:cs typeface="Open Sans Light"/>
              <a:sym typeface="Open Sans Light"/>
            </a:endParaRPr>
          </a:p>
        </p:txBody>
      </p:sp>
      <p:grpSp>
        <p:nvGrpSpPr>
          <p:cNvPr id="272" name="Google Shape;272;p36"/>
          <p:cNvGrpSpPr/>
          <p:nvPr/>
        </p:nvGrpSpPr>
        <p:grpSpPr>
          <a:xfrm>
            <a:off x="8254000" y="164100"/>
            <a:ext cx="548700" cy="548700"/>
            <a:chOff x="8049325" y="164100"/>
            <a:chExt cx="548700" cy="548700"/>
          </a:xfrm>
        </p:grpSpPr>
        <p:sp>
          <p:nvSpPr>
            <p:cNvPr id="273" name="Google Shape;273;p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 name="Google Shape;274;p36"/>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75" name="Google Shape;275;p36"/>
          <p:cNvSpPr txBox="1"/>
          <p:nvPr/>
        </p:nvSpPr>
        <p:spPr>
          <a:xfrm>
            <a:off x="1846600" y="433850"/>
            <a:ext cx="6407400" cy="461700"/>
          </a:xfrm>
          <a:prstGeom prst="rect">
            <a:avLst/>
          </a:prstGeom>
          <a:solidFill>
            <a:srgbClr val="F3F3F3"/>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76" name="Google Shape;276;p36"/>
          <p:cNvSpPr txBox="1"/>
          <p:nvPr/>
        </p:nvSpPr>
        <p:spPr>
          <a:xfrm>
            <a:off x="141400" y="3783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Decision Trees - Visual</a:t>
            </a:r>
            <a:endParaRPr sz="2800">
              <a:solidFill>
                <a:srgbClr val="002D45"/>
              </a:solidFill>
              <a:latin typeface="Montserrat"/>
              <a:ea typeface="Montserrat"/>
              <a:cs typeface="Montserrat"/>
              <a:sym typeface="Montserrat"/>
            </a:endParaRPr>
          </a:p>
        </p:txBody>
      </p:sp>
      <p:pic>
        <p:nvPicPr>
          <p:cNvPr id="277" name="Google Shape;277;p36"/>
          <p:cNvPicPr preferRelativeResize="0"/>
          <p:nvPr/>
        </p:nvPicPr>
        <p:blipFill>
          <a:blip r:embed="rId5">
            <a:alphaModFix/>
          </a:blip>
          <a:stretch>
            <a:fillRect/>
          </a:stretch>
        </p:blipFill>
        <p:spPr>
          <a:xfrm>
            <a:off x="249825" y="474775"/>
            <a:ext cx="4551425" cy="4347950"/>
          </a:xfrm>
          <a:prstGeom prst="rect">
            <a:avLst/>
          </a:prstGeom>
          <a:noFill/>
          <a:ln>
            <a:noFill/>
          </a:ln>
        </p:spPr>
      </p:pic>
      <p:pic>
        <p:nvPicPr>
          <p:cNvPr id="278" name="Google Shape;278;p36"/>
          <p:cNvPicPr preferRelativeResize="0"/>
          <p:nvPr/>
        </p:nvPicPr>
        <p:blipFill rotWithShape="1">
          <a:blip r:embed="rId6">
            <a:alphaModFix/>
          </a:blip>
          <a:srcRect b="0" l="0" r="21893" t="0"/>
          <a:stretch/>
        </p:blipFill>
        <p:spPr>
          <a:xfrm>
            <a:off x="4913976" y="3227175"/>
            <a:ext cx="3593324" cy="1595550"/>
          </a:xfrm>
          <a:prstGeom prst="rect">
            <a:avLst/>
          </a:prstGeom>
          <a:noFill/>
          <a:ln>
            <a:noFill/>
          </a:ln>
        </p:spPr>
      </p:pic>
      <p:pic>
        <p:nvPicPr>
          <p:cNvPr id="279" name="Google Shape;279;p36"/>
          <p:cNvPicPr preferRelativeResize="0"/>
          <p:nvPr/>
        </p:nvPicPr>
        <p:blipFill>
          <a:blip r:embed="rId7">
            <a:alphaModFix/>
          </a:blip>
          <a:stretch>
            <a:fillRect/>
          </a:stretch>
        </p:blipFill>
        <p:spPr>
          <a:xfrm>
            <a:off x="4990175" y="433850"/>
            <a:ext cx="2605700" cy="2677600"/>
          </a:xfrm>
          <a:prstGeom prst="rect">
            <a:avLst/>
          </a:prstGeom>
          <a:noFill/>
          <a:ln>
            <a:noFill/>
          </a:ln>
        </p:spPr>
      </p:pic>
      <p:sp>
        <p:nvSpPr>
          <p:cNvPr id="280" name="Google Shape;280;p36"/>
          <p:cNvSpPr txBox="1"/>
          <p:nvPr/>
        </p:nvSpPr>
        <p:spPr>
          <a:xfrm>
            <a:off x="1535225" y="4266525"/>
            <a:ext cx="84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t>
            </a:r>
            <a:r>
              <a:rPr lang="en" sz="1100">
                <a:solidFill>
                  <a:schemeClr val="dk1"/>
                </a:solidFill>
              </a:rPr>
              <a:t>negative)</a:t>
            </a:r>
            <a:endParaRPr sz="1200">
              <a:solidFill>
                <a:schemeClr val="dk1"/>
              </a:solidFill>
            </a:endParaRPr>
          </a:p>
        </p:txBody>
      </p:sp>
      <p:sp>
        <p:nvSpPr>
          <p:cNvPr id="281" name="Google Shape;281;p36"/>
          <p:cNvSpPr txBox="1"/>
          <p:nvPr/>
        </p:nvSpPr>
        <p:spPr>
          <a:xfrm>
            <a:off x="3173975" y="4266525"/>
            <a:ext cx="84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(WNS)</a:t>
            </a:r>
            <a:endParaRPr sz="1100">
              <a:solidFill>
                <a:schemeClr val="dk1"/>
              </a:solidFill>
            </a:endParaRPr>
          </a:p>
        </p:txBody>
      </p:sp>
      <p:sp>
        <p:nvSpPr>
          <p:cNvPr id="282" name="Google Shape;282;p36"/>
          <p:cNvSpPr txBox="1"/>
          <p:nvPr/>
        </p:nvSpPr>
        <p:spPr>
          <a:xfrm>
            <a:off x="7655700" y="926050"/>
            <a:ext cx="14883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Open Sans Light"/>
                <a:ea typeface="Open Sans Light"/>
                <a:cs typeface="Open Sans Light"/>
                <a:sym typeface="Open Sans Light"/>
              </a:rPr>
              <a:t>Some variables assigned 0 significance in individual decision tree</a:t>
            </a:r>
            <a:endParaRPr>
              <a:solidFill>
                <a:schemeClr val="dk2"/>
              </a:solidFill>
              <a:latin typeface="Open Sans Light"/>
              <a:ea typeface="Open Sans Light"/>
              <a:cs typeface="Open Sans Light"/>
              <a:sym typeface="Open Sans Light"/>
            </a:endParaRPr>
          </a:p>
        </p:txBody>
      </p:sp>
      <p:cxnSp>
        <p:nvCxnSpPr>
          <p:cNvPr id="283" name="Google Shape;283;p36"/>
          <p:cNvCxnSpPr/>
          <p:nvPr/>
        </p:nvCxnSpPr>
        <p:spPr>
          <a:xfrm>
            <a:off x="7431675" y="1232100"/>
            <a:ext cx="351900" cy="588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36"/>
          <p:cNvCxnSpPr/>
          <p:nvPr/>
        </p:nvCxnSpPr>
        <p:spPr>
          <a:xfrm flipH="1" rot="10800000">
            <a:off x="7441450" y="1630800"/>
            <a:ext cx="342000" cy="3249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36"/>
          <p:cNvSpPr txBox="1"/>
          <p:nvPr/>
        </p:nvSpPr>
        <p:spPr>
          <a:xfrm>
            <a:off x="1520838" y="164100"/>
            <a:ext cx="2009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Open Sans Light"/>
                <a:ea typeface="Open Sans Light"/>
                <a:cs typeface="Open Sans Light"/>
                <a:sym typeface="Open Sans Light"/>
              </a:rPr>
              <a:t>Confusion Matrix</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7"/>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lnSpc>
                <a:spcPct val="115000"/>
              </a:lnSpc>
              <a:spcBef>
                <a:spcPts val="1500"/>
              </a:spcBef>
              <a:spcAft>
                <a:spcPts val="1500"/>
              </a:spcAft>
              <a:buNone/>
            </a:pPr>
            <a:r>
              <a:t/>
            </a:r>
            <a:endParaRPr sz="1200">
              <a:solidFill>
                <a:schemeClr val="dk1"/>
              </a:solidFill>
              <a:latin typeface="Roboto"/>
              <a:ea typeface="Roboto"/>
              <a:cs typeface="Roboto"/>
              <a:sym typeface="Roboto"/>
            </a:endParaRPr>
          </a:p>
        </p:txBody>
      </p:sp>
      <p:grpSp>
        <p:nvGrpSpPr>
          <p:cNvPr id="291" name="Google Shape;291;p37"/>
          <p:cNvGrpSpPr/>
          <p:nvPr/>
        </p:nvGrpSpPr>
        <p:grpSpPr>
          <a:xfrm>
            <a:off x="8049325" y="164100"/>
            <a:ext cx="548700" cy="548700"/>
            <a:chOff x="8049325" y="164100"/>
            <a:chExt cx="548700" cy="548700"/>
          </a:xfrm>
        </p:grpSpPr>
        <p:sp>
          <p:nvSpPr>
            <p:cNvPr id="292" name="Google Shape;292;p37"/>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37"/>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94" name="Google Shape;294;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Decision Trees - Random Forest</a:t>
            </a:r>
            <a:endParaRPr sz="2800">
              <a:solidFill>
                <a:srgbClr val="002D45"/>
              </a:solidFill>
              <a:latin typeface="Montserrat"/>
              <a:ea typeface="Montserrat"/>
              <a:cs typeface="Montserrat"/>
              <a:sym typeface="Montserrat"/>
            </a:endParaRPr>
          </a:p>
        </p:txBody>
      </p:sp>
      <p:sp>
        <p:nvSpPr>
          <p:cNvPr id="295" name="Google Shape;295;p37"/>
          <p:cNvSpPr txBox="1"/>
          <p:nvPr/>
        </p:nvSpPr>
        <p:spPr>
          <a:xfrm>
            <a:off x="563600" y="1093250"/>
            <a:ext cx="79119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We transitioned to a random forest model due to concern of overfitting with the small dataset and high number of features</a:t>
            </a:r>
            <a:endParaRPr sz="1600">
              <a:solidFill>
                <a:schemeClr val="dk2"/>
              </a:solidFill>
              <a:latin typeface="Open Sans Light"/>
              <a:ea typeface="Open Sans Light"/>
              <a:cs typeface="Open Sans Light"/>
              <a:sym typeface="Open Sans Light"/>
            </a:endParaRPr>
          </a:p>
          <a:p>
            <a:pPr indent="-330200" lvl="1" marL="9144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Better performance than individual decision tree</a:t>
            </a:r>
            <a:endParaRPr sz="1600">
              <a:solidFill>
                <a:schemeClr val="dk2"/>
              </a:solidFill>
              <a:latin typeface="Open Sans Light"/>
              <a:ea typeface="Open Sans Light"/>
              <a:cs typeface="Open Sans Light"/>
              <a:sym typeface="Open Sans Light"/>
            </a:endParaRPr>
          </a:p>
          <a:p>
            <a:pPr indent="-330200" lvl="1" marL="9144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Robust</a:t>
            </a:r>
            <a:r>
              <a:rPr lang="en" sz="1600">
                <a:solidFill>
                  <a:schemeClr val="dk2"/>
                </a:solidFill>
                <a:latin typeface="Open Sans Light"/>
                <a:ea typeface="Open Sans Light"/>
                <a:cs typeface="Open Sans Light"/>
                <a:sym typeface="Open Sans Light"/>
              </a:rPr>
              <a:t> to outliers and noise</a:t>
            </a:r>
            <a:endParaRPr sz="1600">
              <a:solidFill>
                <a:schemeClr val="dk2"/>
              </a:solidFill>
              <a:latin typeface="Open Sans Light"/>
              <a:ea typeface="Open Sans Light"/>
              <a:cs typeface="Open Sans Light"/>
              <a:sym typeface="Open Sans Light"/>
            </a:endParaRPr>
          </a:p>
          <a:p>
            <a:pPr indent="-330200" lvl="1" marL="914400" rtl="0" algn="l">
              <a:lnSpc>
                <a:spcPct val="115000"/>
              </a:lnSpc>
              <a:spcBef>
                <a:spcPts val="0"/>
              </a:spcBef>
              <a:spcAft>
                <a:spcPts val="0"/>
              </a:spcAft>
              <a:buClr>
                <a:schemeClr val="dk2"/>
              </a:buClr>
              <a:buSzPts val="1600"/>
              <a:buFont typeface="Open Sans Light"/>
              <a:buChar char="-"/>
            </a:pPr>
            <a:r>
              <a:rPr lang="en" sz="1600">
                <a:solidFill>
                  <a:schemeClr val="dk2"/>
                </a:solidFill>
                <a:latin typeface="Open Sans Light"/>
                <a:ea typeface="Open Sans Light"/>
                <a:cs typeface="Open Sans Light"/>
                <a:sym typeface="Open Sans Light"/>
              </a:rPr>
              <a:t>Better at handling </a:t>
            </a:r>
            <a:r>
              <a:rPr lang="en" sz="1600">
                <a:solidFill>
                  <a:schemeClr val="dk2"/>
                </a:solidFill>
                <a:latin typeface="Open Sans Light"/>
                <a:ea typeface="Open Sans Light"/>
                <a:cs typeface="Open Sans Light"/>
                <a:sym typeface="Open Sans Light"/>
              </a:rPr>
              <a:t>high</a:t>
            </a:r>
            <a:r>
              <a:rPr lang="en" sz="1600">
                <a:solidFill>
                  <a:schemeClr val="dk2"/>
                </a:solidFill>
                <a:latin typeface="Open Sans Light"/>
                <a:ea typeface="Open Sans Light"/>
                <a:cs typeface="Open Sans Light"/>
                <a:sym typeface="Open Sans Light"/>
              </a:rPr>
              <a:t>-dimensional data (high number of features)</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1600">
              <a:solidFill>
                <a:schemeClr val="dk2"/>
              </a:solidFill>
              <a:latin typeface="Open Sans Light"/>
              <a:ea typeface="Open Sans Light"/>
              <a:cs typeface="Open Sans Light"/>
              <a:sym typeface="Open Sans Light"/>
            </a:endParaRPr>
          </a:p>
        </p:txBody>
      </p:sp>
      <p:pic>
        <p:nvPicPr>
          <p:cNvPr id="296" name="Google Shape;296;p37"/>
          <p:cNvPicPr preferRelativeResize="0"/>
          <p:nvPr/>
        </p:nvPicPr>
        <p:blipFill rotWithShape="1">
          <a:blip r:embed="rId5">
            <a:alphaModFix/>
          </a:blip>
          <a:srcRect b="52385" l="0" r="0" t="-1528"/>
          <a:stretch/>
        </p:blipFill>
        <p:spPr>
          <a:xfrm>
            <a:off x="155800" y="3015725"/>
            <a:ext cx="5344850" cy="1709950"/>
          </a:xfrm>
          <a:prstGeom prst="rect">
            <a:avLst/>
          </a:prstGeom>
          <a:noFill/>
          <a:ln>
            <a:noFill/>
          </a:ln>
        </p:spPr>
      </p:pic>
      <p:pic>
        <p:nvPicPr>
          <p:cNvPr id="297" name="Google Shape;297;p37"/>
          <p:cNvPicPr preferRelativeResize="0"/>
          <p:nvPr/>
        </p:nvPicPr>
        <p:blipFill rotWithShape="1">
          <a:blip r:embed="rId5">
            <a:alphaModFix/>
          </a:blip>
          <a:srcRect b="0" l="0" r="32240" t="50524"/>
          <a:stretch/>
        </p:blipFill>
        <p:spPr>
          <a:xfrm>
            <a:off x="5462950" y="2992350"/>
            <a:ext cx="3486050" cy="165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8"/>
          <p:cNvPicPr preferRelativeResize="0"/>
          <p:nvPr/>
        </p:nvPicPr>
        <p:blipFill>
          <a:blip r:embed="rId3">
            <a:alphaModFix/>
          </a:blip>
          <a:stretch>
            <a:fillRect/>
          </a:stretch>
        </p:blipFill>
        <p:spPr>
          <a:xfrm>
            <a:off x="5037450" y="460626"/>
            <a:ext cx="3770400" cy="3285001"/>
          </a:xfrm>
          <a:prstGeom prst="rect">
            <a:avLst/>
          </a:prstGeom>
          <a:noFill/>
          <a:ln>
            <a:noFill/>
          </a:ln>
        </p:spPr>
      </p:pic>
      <p:graphicFrame>
        <p:nvGraphicFramePr>
          <p:cNvPr id="303" name="Google Shape;303;p38"/>
          <p:cNvGraphicFramePr/>
          <p:nvPr/>
        </p:nvGraphicFramePr>
        <p:xfrm>
          <a:off x="297588" y="220313"/>
          <a:ext cx="3000000" cy="3000000"/>
        </p:xfrm>
        <a:graphic>
          <a:graphicData uri="http://schemas.openxmlformats.org/drawingml/2006/table">
            <a:tbl>
              <a:tblPr>
                <a:noFill/>
                <a:tableStyleId>{25C108D7-615B-4808-A2B6-5D43BB1EA63A}</a:tableStyleId>
              </a:tblPr>
              <a:tblGrid>
                <a:gridCol w="2266775"/>
                <a:gridCol w="2266775"/>
              </a:tblGrid>
              <a:tr h="58540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Feature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Importance Score (0-1)</a:t>
                      </a:r>
                      <a:endParaRPr b="1">
                        <a:solidFill>
                          <a:schemeClr val="lt1"/>
                        </a:solidFill>
                        <a:latin typeface="Open Sans"/>
                        <a:ea typeface="Open Sans"/>
                        <a:cs typeface="Open Sans"/>
                        <a:sym typeface="Open Sans"/>
                      </a:endParaRPr>
                    </a:p>
                  </a:txBody>
                  <a:tcPr marT="91425" marB="91425" marR="91425" marL="91425">
                    <a:solidFill>
                      <a:schemeClr val="accent5"/>
                    </a:solidFill>
                  </a:tcPr>
                </a:tc>
              </a:tr>
              <a:tr h="627525">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Distance to previous detection</a:t>
                      </a:r>
                      <a:endParaRPr>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0.224</a:t>
                      </a:r>
                      <a:endParaRPr>
                        <a:solidFill>
                          <a:schemeClr val="dk2"/>
                        </a:solidFill>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r>
              <a:tr h="59622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Longitude</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0.127</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637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M</a:t>
                      </a:r>
                      <a:r>
                        <a:rPr lang="en">
                          <a:solidFill>
                            <a:schemeClr val="dk2"/>
                          </a:solidFill>
                          <a:latin typeface="Open Sans Light"/>
                          <a:ea typeface="Open Sans Light"/>
                          <a:cs typeface="Open Sans Light"/>
                          <a:sym typeface="Open Sans Light"/>
                        </a:rPr>
                        <a:t>ean Precipitation</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0.085</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9622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M</a:t>
                      </a:r>
                      <a:r>
                        <a:rPr lang="en">
                          <a:solidFill>
                            <a:schemeClr val="dk2"/>
                          </a:solidFill>
                          <a:latin typeface="Open Sans Light"/>
                          <a:ea typeface="Open Sans Light"/>
                          <a:cs typeface="Open Sans Light"/>
                          <a:sym typeface="Open Sans Light"/>
                        </a:rPr>
                        <a:t>ean Humidity</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0.069</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637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M</a:t>
                      </a:r>
                      <a:r>
                        <a:rPr lang="en">
                          <a:solidFill>
                            <a:schemeClr val="dk2"/>
                          </a:solidFill>
                          <a:latin typeface="Open Sans Light"/>
                          <a:ea typeface="Open Sans Light"/>
                          <a:cs typeface="Open Sans Light"/>
                          <a:sym typeface="Open Sans Light"/>
                        </a:rPr>
                        <a:t>ean Solar Radiation</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0.066</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6375">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Mean Temperature</a:t>
                      </a:r>
                      <a:endParaRPr>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0.064</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04" name="Google Shape;304;p38"/>
          <p:cNvPicPr preferRelativeResize="0"/>
          <p:nvPr/>
        </p:nvPicPr>
        <p:blipFill>
          <a:blip r:embed="rId4">
            <a:alphaModFix/>
          </a:blip>
          <a:stretch>
            <a:fillRect/>
          </a:stretch>
        </p:blipFill>
        <p:spPr>
          <a:xfrm>
            <a:off x="5239325" y="1839600"/>
            <a:ext cx="3568525" cy="3040650"/>
          </a:xfrm>
          <a:prstGeom prst="rect">
            <a:avLst/>
          </a:prstGeom>
          <a:noFill/>
          <a:ln>
            <a:noFill/>
          </a:ln>
        </p:spPr>
      </p:pic>
      <p:sp>
        <p:nvSpPr>
          <p:cNvPr id="305" name="Google Shape;305;p38"/>
          <p:cNvSpPr txBox="1"/>
          <p:nvPr/>
        </p:nvSpPr>
        <p:spPr>
          <a:xfrm>
            <a:off x="5818200" y="733375"/>
            <a:ext cx="1486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06" name="Google Shape;306;p38"/>
          <p:cNvSpPr/>
          <p:nvPr/>
        </p:nvSpPr>
        <p:spPr>
          <a:xfrm>
            <a:off x="5818200" y="733275"/>
            <a:ext cx="1427700" cy="547500"/>
          </a:xfrm>
          <a:prstGeom prst="rect">
            <a:avLst/>
          </a:prstGeom>
          <a:no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8"/>
          <p:cNvSpPr txBox="1"/>
          <p:nvPr/>
        </p:nvSpPr>
        <p:spPr>
          <a:xfrm>
            <a:off x="6261900" y="4462100"/>
            <a:ext cx="84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(negative)</a:t>
            </a:r>
            <a:endParaRPr sz="1100">
              <a:solidFill>
                <a:schemeClr val="dk1"/>
              </a:solidFill>
            </a:endParaRPr>
          </a:p>
        </p:txBody>
      </p:sp>
      <p:sp>
        <p:nvSpPr>
          <p:cNvPr id="308" name="Google Shape;308;p38"/>
          <p:cNvSpPr txBox="1"/>
          <p:nvPr/>
        </p:nvSpPr>
        <p:spPr>
          <a:xfrm>
            <a:off x="7548625" y="4462100"/>
            <a:ext cx="84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(WNS)</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9"/>
          <p:cNvSpPr txBox="1"/>
          <p:nvPr/>
        </p:nvSpPr>
        <p:spPr>
          <a:xfrm>
            <a:off x="250150" y="1032250"/>
            <a:ext cx="8406600" cy="351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sz="1500">
                <a:solidFill>
                  <a:srgbClr val="595959"/>
                </a:solidFill>
                <a:latin typeface="Open Sans Light"/>
                <a:ea typeface="Open Sans Light"/>
                <a:cs typeface="Open Sans Light"/>
                <a:sym typeface="Open Sans Light"/>
              </a:rPr>
              <a:t>The process of attempting to improve the SVM was simple, if a bit fruitless.</a:t>
            </a:r>
            <a:endParaRPr sz="1500">
              <a:solidFill>
                <a:srgbClr val="595959"/>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Step 1: Scaling. SVMs require their data to be scaled to work well.</a:t>
            </a:r>
            <a:endParaRPr sz="1500">
              <a:solidFill>
                <a:srgbClr val="595959"/>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Step 2: Seeing what it does with no special settings:</a:t>
            </a:r>
            <a:endParaRPr sz="1500">
              <a:solidFill>
                <a:srgbClr val="595959"/>
              </a:solidFill>
              <a:latin typeface="Open Sans Light"/>
              <a:ea typeface="Open Sans Light"/>
              <a:cs typeface="Open Sans Light"/>
              <a:sym typeface="Open Sans Light"/>
            </a:endParaRPr>
          </a:p>
          <a:p>
            <a:pPr indent="-323850" lvl="3" marL="18288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It did not do anything impressive →</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Step 3: Do some grid searching and give it better</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rPr lang="en" sz="1500">
                <a:solidFill>
                  <a:srgbClr val="595959"/>
                </a:solidFill>
                <a:latin typeface="Open Sans Light"/>
                <a:ea typeface="Open Sans Light"/>
                <a:cs typeface="Open Sans Light"/>
                <a:sym typeface="Open Sans Light"/>
              </a:rPr>
              <a:t>parameters. Also changed the data a little. →</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Step 4: Remove a </a:t>
            </a:r>
            <a:r>
              <a:rPr lang="en" sz="1500">
                <a:solidFill>
                  <a:srgbClr val="595959"/>
                </a:solidFill>
                <a:latin typeface="Open Sans Light"/>
                <a:ea typeface="Open Sans Light"/>
                <a:cs typeface="Open Sans Light"/>
                <a:sym typeface="Open Sans Light"/>
              </a:rPr>
              <a:t>category</a:t>
            </a:r>
            <a:r>
              <a:rPr lang="en" sz="1500">
                <a:solidFill>
                  <a:srgbClr val="595959"/>
                </a:solidFill>
                <a:latin typeface="Open Sans Light"/>
                <a:ea typeface="Open Sans Light"/>
                <a:cs typeface="Open Sans Light"/>
                <a:sym typeface="Open Sans Light"/>
              </a:rPr>
              <a:t> to make it binary,</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rPr lang="en" sz="1500">
                <a:solidFill>
                  <a:srgbClr val="595959"/>
                </a:solidFill>
                <a:latin typeface="Open Sans Light"/>
                <a:ea typeface="Open Sans Light"/>
                <a:cs typeface="Open Sans Light"/>
                <a:sym typeface="Open Sans Light"/>
              </a:rPr>
              <a:t>creating this improvement →</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rgbClr val="595959"/>
              </a:buClr>
              <a:buSzPts val="1500"/>
              <a:buFont typeface="Open Sans Light"/>
              <a:buChar char="-"/>
            </a:pPr>
            <a:r>
              <a:rPr lang="en" sz="1500">
                <a:solidFill>
                  <a:srgbClr val="595959"/>
                </a:solidFill>
                <a:latin typeface="Open Sans Light"/>
                <a:ea typeface="Open Sans Light"/>
                <a:cs typeface="Open Sans Light"/>
                <a:sym typeface="Open Sans Light"/>
              </a:rPr>
              <a:t>Step 5: Realize that this</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rPr lang="en" sz="1500">
                <a:solidFill>
                  <a:srgbClr val="595959"/>
                </a:solidFill>
                <a:latin typeface="Open Sans Light"/>
                <a:ea typeface="Open Sans Light"/>
                <a:cs typeface="Open Sans Light"/>
                <a:sym typeface="Open Sans Light"/>
              </a:rPr>
              <a:t>number is suspicious… </a:t>
            </a:r>
            <a:endParaRPr sz="1500">
              <a:solidFill>
                <a:srgbClr val="595959"/>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500">
              <a:solidFill>
                <a:srgbClr val="595959"/>
              </a:solidFill>
              <a:latin typeface="Open Sans Light"/>
              <a:ea typeface="Open Sans Light"/>
              <a:cs typeface="Open Sans Light"/>
              <a:sym typeface="Open Sans Light"/>
            </a:endParaRPr>
          </a:p>
        </p:txBody>
      </p:sp>
      <p:grpSp>
        <p:nvGrpSpPr>
          <p:cNvPr id="314" name="Google Shape;314;p39"/>
          <p:cNvGrpSpPr/>
          <p:nvPr/>
        </p:nvGrpSpPr>
        <p:grpSpPr>
          <a:xfrm>
            <a:off x="8049325" y="164100"/>
            <a:ext cx="548700" cy="548700"/>
            <a:chOff x="8049325" y="164100"/>
            <a:chExt cx="548700" cy="548700"/>
          </a:xfrm>
        </p:grpSpPr>
        <p:sp>
          <p:nvSpPr>
            <p:cNvPr id="315" name="Google Shape;315;p39"/>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p39"/>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317" name="Google Shape;317;p3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Support Vector Machine</a:t>
            </a:r>
            <a:r>
              <a:rPr lang="en" sz="2800">
                <a:solidFill>
                  <a:srgbClr val="002D45"/>
                </a:solidFill>
                <a:latin typeface="Montserrat"/>
                <a:ea typeface="Montserrat"/>
                <a:cs typeface="Montserrat"/>
                <a:sym typeface="Montserrat"/>
              </a:rPr>
              <a:t> - Model Tuning </a:t>
            </a:r>
            <a:endParaRPr sz="2800">
              <a:solidFill>
                <a:srgbClr val="002D45"/>
              </a:solidFill>
              <a:latin typeface="Montserrat"/>
              <a:ea typeface="Montserrat"/>
              <a:cs typeface="Montserrat"/>
              <a:sym typeface="Montserrat"/>
            </a:endParaRPr>
          </a:p>
        </p:txBody>
      </p:sp>
      <p:pic>
        <p:nvPicPr>
          <p:cNvPr id="318" name="Google Shape;318;p39"/>
          <p:cNvPicPr preferRelativeResize="0"/>
          <p:nvPr/>
        </p:nvPicPr>
        <p:blipFill>
          <a:blip r:embed="rId5">
            <a:alphaModFix/>
          </a:blip>
          <a:stretch>
            <a:fillRect/>
          </a:stretch>
        </p:blipFill>
        <p:spPr>
          <a:xfrm>
            <a:off x="5333800" y="1709905"/>
            <a:ext cx="3361949" cy="704325"/>
          </a:xfrm>
          <a:prstGeom prst="rect">
            <a:avLst/>
          </a:prstGeom>
          <a:noFill/>
          <a:ln>
            <a:noFill/>
          </a:ln>
        </p:spPr>
      </p:pic>
      <p:pic>
        <p:nvPicPr>
          <p:cNvPr id="319" name="Google Shape;319;p39"/>
          <p:cNvPicPr preferRelativeResize="0"/>
          <p:nvPr/>
        </p:nvPicPr>
        <p:blipFill>
          <a:blip r:embed="rId6">
            <a:alphaModFix/>
          </a:blip>
          <a:stretch>
            <a:fillRect/>
          </a:stretch>
        </p:blipFill>
        <p:spPr>
          <a:xfrm>
            <a:off x="4663750" y="2683713"/>
            <a:ext cx="1839000" cy="753525"/>
          </a:xfrm>
          <a:prstGeom prst="rect">
            <a:avLst/>
          </a:prstGeom>
          <a:noFill/>
          <a:ln>
            <a:noFill/>
          </a:ln>
        </p:spPr>
      </p:pic>
      <p:pic>
        <p:nvPicPr>
          <p:cNvPr id="320" name="Google Shape;320;p39"/>
          <p:cNvPicPr preferRelativeResize="0"/>
          <p:nvPr/>
        </p:nvPicPr>
        <p:blipFill>
          <a:blip r:embed="rId7">
            <a:alphaModFix/>
          </a:blip>
          <a:stretch>
            <a:fillRect/>
          </a:stretch>
        </p:blipFill>
        <p:spPr>
          <a:xfrm>
            <a:off x="3342000" y="3770050"/>
            <a:ext cx="1608900" cy="54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0"/>
          <p:cNvSpPr txBox="1"/>
          <p:nvPr/>
        </p:nvSpPr>
        <p:spPr>
          <a:xfrm>
            <a:off x="406450" y="62950"/>
            <a:ext cx="454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26" name="Google Shape;326;p40"/>
          <p:cNvSpPr txBox="1"/>
          <p:nvPr/>
        </p:nvSpPr>
        <p:spPr>
          <a:xfrm>
            <a:off x="1380300" y="197850"/>
            <a:ext cx="29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-1 = negative,  1 = WNS</a:t>
            </a:r>
            <a:endParaRPr sz="1000">
              <a:solidFill>
                <a:schemeClr val="dk1"/>
              </a:solidFill>
            </a:endParaRPr>
          </a:p>
        </p:txBody>
      </p:sp>
      <p:sp>
        <p:nvSpPr>
          <p:cNvPr id="327" name="Google Shape;327;p40"/>
          <p:cNvSpPr txBox="1"/>
          <p:nvPr/>
        </p:nvSpPr>
        <p:spPr>
          <a:xfrm>
            <a:off x="346350" y="4016675"/>
            <a:ext cx="4329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Light"/>
                <a:ea typeface="Open Sans Light"/>
                <a:cs typeface="Open Sans Light"/>
                <a:sym typeface="Open Sans Light"/>
              </a:rPr>
              <a:t>*The ideal version of this diagram has a yellow diagonal from the top left to the bottom right. </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6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1600">
              <a:solidFill>
                <a:schemeClr val="dk2"/>
              </a:solidFill>
              <a:latin typeface="Open Sans Light"/>
              <a:ea typeface="Open Sans Light"/>
              <a:cs typeface="Open Sans Light"/>
              <a:sym typeface="Open Sans Light"/>
            </a:endParaRPr>
          </a:p>
        </p:txBody>
      </p:sp>
      <p:pic>
        <p:nvPicPr>
          <p:cNvPr id="328" name="Google Shape;328;p40"/>
          <p:cNvPicPr preferRelativeResize="0"/>
          <p:nvPr/>
        </p:nvPicPr>
        <p:blipFill rotWithShape="1">
          <a:blip r:embed="rId4">
            <a:alphaModFix/>
          </a:blip>
          <a:srcRect b="0" l="1029" r="9" t="0"/>
          <a:stretch/>
        </p:blipFill>
        <p:spPr>
          <a:xfrm>
            <a:off x="270150" y="498775"/>
            <a:ext cx="4225650" cy="3658625"/>
          </a:xfrm>
          <a:prstGeom prst="rect">
            <a:avLst/>
          </a:prstGeom>
          <a:noFill/>
          <a:ln>
            <a:noFill/>
          </a:ln>
        </p:spPr>
      </p:pic>
      <p:pic>
        <p:nvPicPr>
          <p:cNvPr id="329" name="Google Shape;329;p40"/>
          <p:cNvPicPr preferRelativeResize="0"/>
          <p:nvPr/>
        </p:nvPicPr>
        <p:blipFill>
          <a:blip r:embed="rId5">
            <a:alphaModFix/>
          </a:blip>
          <a:stretch>
            <a:fillRect/>
          </a:stretch>
        </p:blipFill>
        <p:spPr>
          <a:xfrm>
            <a:off x="4699325" y="2056975"/>
            <a:ext cx="4225650" cy="1795632"/>
          </a:xfrm>
          <a:prstGeom prst="rect">
            <a:avLst/>
          </a:prstGeom>
          <a:noFill/>
          <a:ln>
            <a:noFill/>
          </a:ln>
        </p:spPr>
      </p:pic>
      <p:sp>
        <p:nvSpPr>
          <p:cNvPr id="330" name="Google Shape;330;p40"/>
          <p:cNvSpPr txBox="1"/>
          <p:nvPr/>
        </p:nvSpPr>
        <p:spPr>
          <a:xfrm>
            <a:off x="4699250" y="1151875"/>
            <a:ext cx="4225800" cy="12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pen Sans Light"/>
                <a:ea typeface="Open Sans Light"/>
                <a:cs typeface="Open Sans Light"/>
                <a:sym typeface="Open Sans Light"/>
              </a:rPr>
              <a:t>*</a:t>
            </a:r>
            <a:r>
              <a:rPr lang="en" sz="1600">
                <a:solidFill>
                  <a:schemeClr val="dk2"/>
                </a:solidFill>
                <a:latin typeface="Open Sans Light"/>
                <a:ea typeface="Open Sans Light"/>
                <a:cs typeface="Open Sans Light"/>
                <a:sym typeface="Open Sans Light"/>
              </a:rPr>
              <a:t>This model is flipping a coin, which is why the accuracy is roughly ⅓ with three classes and ½ with two classes.</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1"/>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336" name="Google Shape;336;p41"/>
          <p:cNvGrpSpPr/>
          <p:nvPr/>
        </p:nvGrpSpPr>
        <p:grpSpPr>
          <a:xfrm>
            <a:off x="8049325" y="164100"/>
            <a:ext cx="548700" cy="548700"/>
            <a:chOff x="8049325" y="164100"/>
            <a:chExt cx="548700" cy="548700"/>
          </a:xfrm>
        </p:grpSpPr>
        <p:sp>
          <p:nvSpPr>
            <p:cNvPr id="337" name="Google Shape;337;p41"/>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41"/>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339" name="Google Shape;339;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Gaussian Process</a:t>
            </a:r>
            <a:r>
              <a:rPr lang="en" sz="2800">
                <a:solidFill>
                  <a:srgbClr val="002D45"/>
                </a:solidFill>
                <a:latin typeface="Montserrat"/>
                <a:ea typeface="Montserrat"/>
                <a:cs typeface="Montserrat"/>
                <a:sym typeface="Montserrat"/>
              </a:rPr>
              <a:t>- Model Tuning </a:t>
            </a:r>
            <a:endParaRPr sz="2800">
              <a:solidFill>
                <a:srgbClr val="002D45"/>
              </a:solidFill>
              <a:latin typeface="Montserrat"/>
              <a:ea typeface="Montserrat"/>
              <a:cs typeface="Montserrat"/>
              <a:sym typeface="Montserrat"/>
            </a:endParaRPr>
          </a:p>
        </p:txBody>
      </p:sp>
      <p:sp>
        <p:nvSpPr>
          <p:cNvPr id="340" name="Google Shape;340;p41"/>
          <p:cNvSpPr txBox="1"/>
          <p:nvPr/>
        </p:nvSpPr>
        <p:spPr>
          <a:xfrm>
            <a:off x="239450" y="1017725"/>
            <a:ext cx="8406600" cy="3515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Goal: Identify areas in our dataset that have high probabilities of WNS </a:t>
            </a:r>
            <a:endParaRPr>
              <a:solidFill>
                <a:srgbClr val="595959"/>
              </a:solidFill>
              <a:latin typeface="Open Sans Light"/>
              <a:ea typeface="Open Sans Light"/>
              <a:cs typeface="Open Sans Light"/>
              <a:sym typeface="Open Sans Light"/>
            </a:endParaRPr>
          </a:p>
          <a:p>
            <a:pPr indent="-317500" lvl="0" marL="4572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Step 1: Split training and test data by year 2020</a:t>
            </a:r>
            <a:endParaRPr>
              <a:solidFill>
                <a:srgbClr val="595959"/>
              </a:solidFill>
              <a:latin typeface="Open Sans Light"/>
              <a:ea typeface="Open Sans Light"/>
              <a:cs typeface="Open Sans Light"/>
              <a:sym typeface="Open Sans Light"/>
            </a:endParaRPr>
          </a:p>
          <a:p>
            <a:pPr indent="-317500" lvl="0" marL="4572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Step 2: Gaussian Process Model created with spatial and temporal Kernels used to capture spatial and temporal aspects of data</a:t>
            </a:r>
            <a:endParaRPr>
              <a:solidFill>
                <a:srgbClr val="595959"/>
              </a:solidFill>
              <a:latin typeface="Open Sans Light"/>
              <a:ea typeface="Open Sans Light"/>
              <a:cs typeface="Open Sans Light"/>
              <a:sym typeface="Open Sans Light"/>
            </a:endParaRPr>
          </a:p>
          <a:p>
            <a:pPr indent="-317500" lvl="0" marL="4572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Step 3: Training model</a:t>
            </a:r>
            <a:endParaRPr>
              <a:solidFill>
                <a:srgbClr val="595959"/>
              </a:solidFill>
              <a:latin typeface="Open Sans Light"/>
              <a:ea typeface="Open Sans Light"/>
              <a:cs typeface="Open Sans Light"/>
              <a:sym typeface="Open Sans Light"/>
            </a:endParaRPr>
          </a:p>
          <a:p>
            <a:pPr indent="-317500" lvl="0" marL="4572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Step 4: Transforming Predictions (probabilities) to binary classifications with a threshold</a:t>
            </a:r>
            <a:endParaRPr>
              <a:solidFill>
                <a:srgbClr val="595959"/>
              </a:solidFill>
              <a:latin typeface="Open Sans Light"/>
              <a:ea typeface="Open Sans Light"/>
              <a:cs typeface="Open Sans Light"/>
              <a:sym typeface="Open Sans Light"/>
            </a:endParaRPr>
          </a:p>
          <a:p>
            <a:pPr indent="-317500" lvl="1" marL="9144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0.5 threshold means probabilities above 0.5 are classified as 1 (WNS detection), while those below are classified as the negative class 0 (No WNS)</a:t>
            </a:r>
            <a:endParaRPr>
              <a:solidFill>
                <a:srgbClr val="595959"/>
              </a:solidFill>
              <a:latin typeface="Open Sans Light"/>
              <a:ea typeface="Open Sans Light"/>
              <a:cs typeface="Open Sans Light"/>
              <a:sym typeface="Open Sans Light"/>
            </a:endParaRPr>
          </a:p>
          <a:p>
            <a:pPr indent="-317500" lvl="1" marL="914400" marR="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Scaling this parameter changes precision/recall balance…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a:solidFill>
                <a:srgbClr val="595959"/>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35825" y="2738781"/>
            <a:ext cx="85206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2"/>
          <p:cNvSpPr txBox="1"/>
          <p:nvPr/>
        </p:nvSpPr>
        <p:spPr>
          <a:xfrm>
            <a:off x="6208775" y="924688"/>
            <a:ext cx="355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Threshold = .7</a:t>
            </a:r>
            <a:endParaRPr sz="1800">
              <a:solidFill>
                <a:schemeClr val="dk2"/>
              </a:solidFill>
            </a:endParaRPr>
          </a:p>
        </p:txBody>
      </p:sp>
      <p:pic>
        <p:nvPicPr>
          <p:cNvPr id="346" name="Google Shape;346;p42"/>
          <p:cNvPicPr preferRelativeResize="0"/>
          <p:nvPr/>
        </p:nvPicPr>
        <p:blipFill rotWithShape="1">
          <a:blip r:embed="rId4">
            <a:alphaModFix/>
          </a:blip>
          <a:srcRect b="0" l="0" r="14163" t="0"/>
          <a:stretch/>
        </p:blipFill>
        <p:spPr>
          <a:xfrm>
            <a:off x="68832" y="1487988"/>
            <a:ext cx="2740869" cy="2720800"/>
          </a:xfrm>
          <a:prstGeom prst="rect">
            <a:avLst/>
          </a:prstGeom>
          <a:noFill/>
          <a:ln>
            <a:noFill/>
          </a:ln>
        </p:spPr>
      </p:pic>
      <p:pic>
        <p:nvPicPr>
          <p:cNvPr id="347" name="Google Shape;347;p42"/>
          <p:cNvPicPr preferRelativeResize="0"/>
          <p:nvPr/>
        </p:nvPicPr>
        <p:blipFill rotWithShape="1">
          <a:blip r:embed="rId5">
            <a:alphaModFix/>
          </a:blip>
          <a:srcRect b="0" l="0" r="14324" t="0"/>
          <a:stretch/>
        </p:blipFill>
        <p:spPr>
          <a:xfrm>
            <a:off x="2855463" y="1455725"/>
            <a:ext cx="2800550" cy="2785325"/>
          </a:xfrm>
          <a:prstGeom prst="rect">
            <a:avLst/>
          </a:prstGeom>
          <a:noFill/>
          <a:ln>
            <a:noFill/>
          </a:ln>
        </p:spPr>
      </p:pic>
      <p:sp>
        <p:nvSpPr>
          <p:cNvPr id="348" name="Google Shape;348;p42"/>
          <p:cNvSpPr txBox="1"/>
          <p:nvPr/>
        </p:nvSpPr>
        <p:spPr>
          <a:xfrm>
            <a:off x="311700" y="994025"/>
            <a:ext cx="355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Threshold = 0.3</a:t>
            </a:r>
            <a:endParaRPr sz="1800">
              <a:solidFill>
                <a:schemeClr val="dk2"/>
              </a:solidFill>
            </a:endParaRPr>
          </a:p>
        </p:txBody>
      </p:sp>
      <p:sp>
        <p:nvSpPr>
          <p:cNvPr id="349" name="Google Shape;349;p42"/>
          <p:cNvSpPr txBox="1"/>
          <p:nvPr/>
        </p:nvSpPr>
        <p:spPr>
          <a:xfrm>
            <a:off x="3125450" y="994025"/>
            <a:ext cx="355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Threshold = 0.5</a:t>
            </a:r>
            <a:endParaRPr sz="1800">
              <a:solidFill>
                <a:schemeClr val="dk2"/>
              </a:solidFill>
            </a:endParaRPr>
          </a:p>
        </p:txBody>
      </p:sp>
      <p:pic>
        <p:nvPicPr>
          <p:cNvPr id="350" name="Google Shape;350;p42"/>
          <p:cNvPicPr preferRelativeResize="0"/>
          <p:nvPr/>
        </p:nvPicPr>
        <p:blipFill>
          <a:blip r:embed="rId6">
            <a:alphaModFix/>
          </a:blip>
          <a:stretch>
            <a:fillRect/>
          </a:stretch>
        </p:blipFill>
        <p:spPr>
          <a:xfrm>
            <a:off x="5626048" y="1455750"/>
            <a:ext cx="3268877" cy="2785325"/>
          </a:xfrm>
          <a:prstGeom prst="rect">
            <a:avLst/>
          </a:prstGeom>
          <a:noFill/>
          <a:ln>
            <a:noFill/>
          </a:ln>
        </p:spPr>
      </p:pic>
      <p:pic>
        <p:nvPicPr>
          <p:cNvPr id="351" name="Google Shape;351;p42"/>
          <p:cNvPicPr preferRelativeResize="0"/>
          <p:nvPr/>
        </p:nvPicPr>
        <p:blipFill rotWithShape="1">
          <a:blip r:embed="rId7">
            <a:alphaModFix/>
          </a:blip>
          <a:srcRect b="7042" l="0" r="0" t="10394"/>
          <a:stretch/>
        </p:blipFill>
        <p:spPr>
          <a:xfrm>
            <a:off x="5966225" y="207600"/>
            <a:ext cx="2588526" cy="786425"/>
          </a:xfrm>
          <a:prstGeom prst="rect">
            <a:avLst/>
          </a:prstGeom>
          <a:noFill/>
          <a:ln>
            <a:noFill/>
          </a:ln>
        </p:spPr>
      </p:pic>
      <p:pic>
        <p:nvPicPr>
          <p:cNvPr id="352" name="Google Shape;352;p42"/>
          <p:cNvPicPr preferRelativeResize="0"/>
          <p:nvPr/>
        </p:nvPicPr>
        <p:blipFill>
          <a:blip r:embed="rId8">
            <a:alphaModFix/>
          </a:blip>
          <a:stretch>
            <a:fillRect/>
          </a:stretch>
        </p:blipFill>
        <p:spPr>
          <a:xfrm>
            <a:off x="409400" y="283800"/>
            <a:ext cx="2320976" cy="693952"/>
          </a:xfrm>
          <a:prstGeom prst="rect">
            <a:avLst/>
          </a:prstGeom>
          <a:noFill/>
          <a:ln>
            <a:noFill/>
          </a:ln>
        </p:spPr>
      </p:pic>
      <p:pic>
        <p:nvPicPr>
          <p:cNvPr id="353" name="Google Shape;353;p42"/>
          <p:cNvPicPr preferRelativeResize="0"/>
          <p:nvPr/>
        </p:nvPicPr>
        <p:blipFill rotWithShape="1">
          <a:blip r:embed="rId9">
            <a:alphaModFix/>
          </a:blip>
          <a:srcRect b="0" l="0" r="0" t="5517"/>
          <a:stretch/>
        </p:blipFill>
        <p:spPr>
          <a:xfrm>
            <a:off x="3197400" y="247025"/>
            <a:ext cx="2320974" cy="675050"/>
          </a:xfrm>
          <a:prstGeom prst="rect">
            <a:avLst/>
          </a:prstGeom>
          <a:noFill/>
          <a:ln>
            <a:noFill/>
          </a:ln>
        </p:spPr>
      </p:pic>
      <p:sp>
        <p:nvSpPr>
          <p:cNvPr id="354" name="Google Shape;354;p42"/>
          <p:cNvSpPr txBox="1"/>
          <p:nvPr/>
        </p:nvSpPr>
        <p:spPr>
          <a:xfrm>
            <a:off x="409401" y="4310425"/>
            <a:ext cx="862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Open Sans"/>
                <a:ea typeface="Open Sans"/>
                <a:cs typeface="Open Sans"/>
                <a:sym typeface="Open Sans"/>
              </a:rPr>
              <a:t>*</a:t>
            </a:r>
            <a:r>
              <a:rPr lang="en" sz="1800">
                <a:solidFill>
                  <a:schemeClr val="dk2"/>
                </a:solidFill>
                <a:latin typeface="Open Sans"/>
                <a:ea typeface="Open Sans"/>
                <a:cs typeface="Open Sans"/>
                <a:sym typeface="Open Sans"/>
              </a:rPr>
              <a:t>Not enough data for interpretability, scaling threshold higher allows more conservative predictions</a:t>
            </a:r>
            <a:endParaRPr sz="1800">
              <a:solidFill>
                <a:schemeClr val="dk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58" name="Shape 358"/>
        <p:cNvGrpSpPr/>
        <p:nvPr/>
      </p:nvGrpSpPr>
      <p:grpSpPr>
        <a:xfrm>
          <a:off x="0" y="0"/>
          <a:ext cx="0" cy="0"/>
          <a:chOff x="0" y="0"/>
          <a:chExt cx="0" cy="0"/>
        </a:xfrm>
      </p:grpSpPr>
      <p:sp>
        <p:nvSpPr>
          <p:cNvPr id="359" name="Google Shape;359;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a:t>
            </a:r>
            <a:r>
              <a:rPr lang="en" sz="2800">
                <a:solidFill>
                  <a:srgbClr val="002D45"/>
                </a:solidFill>
                <a:latin typeface="Montserrat"/>
                <a:ea typeface="Montserrat"/>
                <a:cs typeface="Montserrat"/>
                <a:sym typeface="Montserrat"/>
              </a:rPr>
              <a:t>Comparison</a:t>
            </a:r>
            <a:endParaRPr sz="2800">
              <a:solidFill>
                <a:srgbClr val="002D45"/>
              </a:solidFill>
              <a:latin typeface="Montserrat"/>
              <a:ea typeface="Montserrat"/>
              <a:cs typeface="Montserrat"/>
              <a:sym typeface="Montserrat"/>
            </a:endParaRPr>
          </a:p>
        </p:txBody>
      </p:sp>
      <p:graphicFrame>
        <p:nvGraphicFramePr>
          <p:cNvPr id="360" name="Google Shape;360;p43"/>
          <p:cNvGraphicFramePr/>
          <p:nvPr/>
        </p:nvGraphicFramePr>
        <p:xfrm>
          <a:off x="497500" y="1313725"/>
          <a:ext cx="3000000" cy="3000000"/>
        </p:xfrm>
        <a:graphic>
          <a:graphicData uri="http://schemas.openxmlformats.org/drawingml/2006/table">
            <a:tbl>
              <a:tblPr>
                <a:noFill/>
                <a:tableStyleId>{25C108D7-615B-4808-A2B6-5D43BB1EA63A}</a:tableStyleId>
              </a:tblPr>
              <a:tblGrid>
                <a:gridCol w="1629800"/>
                <a:gridCol w="1629800"/>
                <a:gridCol w="1629800"/>
                <a:gridCol w="1629800"/>
                <a:gridCol w="1629800"/>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chemeClr val="accent3"/>
                    </a:solidFill>
                  </a:tcPr>
                </a:tc>
              </a:tr>
              <a:tr h="972750">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Decision Trees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Regression</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Classification</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Accuracy: 0.84</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Interpretable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Flexible as data updates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Overfitting risk</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Computationally demand</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Support Vector Machines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Specialize in Binary Classification</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Accuracy: 0.43</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Binary classification</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Memory efficient</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Not convenient to update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Interpretability</a:t>
                      </a:r>
                      <a:endParaRPr>
                        <a:solidFill>
                          <a:schemeClr val="dk2"/>
                        </a:solidFill>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Gaussian Process</a:t>
                      </a:r>
                      <a:endParaRPr>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Regression</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Probability Classification</a:t>
                      </a:r>
                      <a:r>
                        <a:rPr lang="en">
                          <a:solidFill>
                            <a:schemeClr val="dk2"/>
                          </a:solidFill>
                          <a:latin typeface="Open Sans Light"/>
                          <a:ea typeface="Open Sans Light"/>
                          <a:cs typeface="Open Sans Light"/>
                          <a:sym typeface="Open Sans Light"/>
                        </a:rPr>
                        <a:t>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Accuracy: 0.83</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Confidence levels or predictions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Clusters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Interpretability</a:t>
                      </a:r>
                      <a:endParaRPr>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44"/>
          <p:cNvSpPr txBox="1"/>
          <p:nvPr/>
        </p:nvSpPr>
        <p:spPr>
          <a:xfrm>
            <a:off x="388900" y="2743606"/>
            <a:ext cx="85206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69" name="Shape 369"/>
        <p:cNvGrpSpPr/>
        <p:nvPr/>
      </p:nvGrpSpPr>
      <p:grpSpPr>
        <a:xfrm>
          <a:off x="0" y="0"/>
          <a:ext cx="0" cy="0"/>
          <a:chOff x="0" y="0"/>
          <a:chExt cx="0" cy="0"/>
        </a:xfrm>
      </p:grpSpPr>
      <p:sp>
        <p:nvSpPr>
          <p:cNvPr id="370" name="Google Shape;370;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r>
              <a:rPr lang="en" sz="2800">
                <a:solidFill>
                  <a:srgbClr val="002D45"/>
                </a:solidFill>
                <a:latin typeface="Montserrat"/>
                <a:ea typeface="Montserrat"/>
                <a:cs typeface="Montserrat"/>
                <a:sym typeface="Montserrat"/>
              </a:rPr>
              <a:t> </a:t>
            </a:r>
            <a:endParaRPr sz="2800">
              <a:solidFill>
                <a:srgbClr val="002D45"/>
              </a:solidFill>
              <a:latin typeface="Montserrat"/>
              <a:ea typeface="Montserrat"/>
              <a:cs typeface="Montserrat"/>
              <a:sym typeface="Montserrat"/>
            </a:endParaRPr>
          </a:p>
        </p:txBody>
      </p:sp>
      <p:sp>
        <p:nvSpPr>
          <p:cNvPr id="371" name="Google Shape;371;p4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Font typeface="Open Sans Light"/>
              <a:buChar char="●"/>
            </a:pPr>
            <a:r>
              <a:rPr lang="en" sz="1500">
                <a:solidFill>
                  <a:schemeClr val="dk2"/>
                </a:solidFill>
                <a:latin typeface="Open Sans Light"/>
                <a:ea typeface="Open Sans Light"/>
                <a:cs typeface="Open Sans Light"/>
                <a:sym typeface="Open Sans Light"/>
              </a:rPr>
              <a:t>Sourcing federally gathered natural data </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Char char="●"/>
            </a:pPr>
            <a:r>
              <a:rPr lang="en" sz="1500">
                <a:solidFill>
                  <a:schemeClr val="dk2"/>
                </a:solidFill>
                <a:latin typeface="Open Sans Light"/>
                <a:ea typeface="Open Sans Light"/>
                <a:cs typeface="Open Sans Light"/>
                <a:sym typeface="Open Sans Light"/>
              </a:rPr>
              <a:t>Merging and Cleaning Datasets</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Char char="●"/>
            </a:pPr>
            <a:r>
              <a:rPr lang="en" sz="1500">
                <a:solidFill>
                  <a:schemeClr val="dk2"/>
                </a:solidFill>
                <a:latin typeface="Open Sans Light"/>
                <a:ea typeface="Open Sans Light"/>
                <a:cs typeface="Open Sans Light"/>
                <a:sym typeface="Open Sans Light"/>
              </a:rPr>
              <a:t>Working with high dimensional climate data: features with coordinates in space and time</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Char char="●"/>
            </a:pPr>
            <a:r>
              <a:rPr lang="en" sz="1500">
                <a:solidFill>
                  <a:schemeClr val="dk2"/>
                </a:solidFill>
                <a:latin typeface="Open Sans Light"/>
                <a:ea typeface="Open Sans Light"/>
                <a:cs typeface="Open Sans Light"/>
                <a:sym typeface="Open Sans Light"/>
              </a:rPr>
              <a:t>Time Series predictions</a:t>
            </a:r>
            <a:endParaRPr sz="1500">
              <a:solidFill>
                <a:schemeClr val="dk2"/>
              </a:solidFill>
              <a:latin typeface="Open Sans Light"/>
              <a:ea typeface="Open Sans Light"/>
              <a:cs typeface="Open Sans Light"/>
              <a:sym typeface="Open Sans Light"/>
            </a:endParaRPr>
          </a:p>
          <a:p>
            <a:pPr indent="-323850" lvl="0" marL="457200" rtl="0" algn="l">
              <a:lnSpc>
                <a:spcPct val="115000"/>
              </a:lnSpc>
              <a:spcBef>
                <a:spcPts val="0"/>
              </a:spcBef>
              <a:spcAft>
                <a:spcPts val="0"/>
              </a:spcAft>
              <a:buClr>
                <a:schemeClr val="dk2"/>
              </a:buClr>
              <a:buSzPts val="1500"/>
              <a:buFont typeface="Open Sans Light"/>
              <a:buChar char="●"/>
            </a:pPr>
            <a:r>
              <a:rPr lang="en" sz="1500">
                <a:solidFill>
                  <a:schemeClr val="dk2"/>
                </a:solidFill>
                <a:latin typeface="Open Sans Light"/>
                <a:ea typeface="Open Sans Light"/>
                <a:cs typeface="Open Sans Light"/>
                <a:sym typeface="Open Sans Light"/>
              </a:rPr>
              <a:t>Using X-Arrays</a:t>
            </a:r>
            <a:endParaRPr sz="15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sz="1500">
              <a:solidFill>
                <a:schemeClr val="dk2"/>
              </a:solidFill>
              <a:latin typeface="Open Sans Light"/>
              <a:ea typeface="Open Sans Light"/>
              <a:cs typeface="Open Sans Light"/>
              <a:sym typeface="Open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377" name="Google Shape;377;p46"/>
          <p:cNvSpPr txBox="1"/>
          <p:nvPr/>
        </p:nvSpPr>
        <p:spPr>
          <a:xfrm>
            <a:off x="311700" y="842550"/>
            <a:ext cx="8520600" cy="3505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chemeClr val="dk1"/>
              </a:buClr>
              <a:buSzPts val="1400"/>
              <a:buFont typeface="Roboto"/>
              <a:buChar char="●"/>
            </a:pPr>
            <a:r>
              <a:rPr b="1" lang="en">
                <a:solidFill>
                  <a:schemeClr val="dk1"/>
                </a:solidFill>
              </a:rPr>
              <a:t>Detailed Bat Population Analysis:</a:t>
            </a:r>
            <a:endParaRPr>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rPr lang="en">
                <a:solidFill>
                  <a:schemeClr val="dk2"/>
                </a:solidFill>
                <a:latin typeface="Open Sans Light"/>
                <a:ea typeface="Open Sans Light"/>
                <a:cs typeface="Open Sans Light"/>
                <a:sym typeface="Open Sans Light"/>
              </a:rPr>
              <a:t>Acquire more precise data on bat populations. Examine White-Nose Syndrome effects in depth.</a:t>
            </a:r>
            <a:endParaRPr>
              <a:solidFill>
                <a:schemeClr val="dk1"/>
              </a:solidFill>
              <a:latin typeface="Roboto"/>
              <a:ea typeface="Roboto"/>
              <a:cs typeface="Roboto"/>
              <a:sym typeface="Roboto"/>
            </a:endParaRPr>
          </a:p>
          <a:p>
            <a:pPr indent="-317500" lvl="0" marL="457200" rtl="0" algn="l">
              <a:lnSpc>
                <a:spcPct val="115000"/>
              </a:lnSpc>
              <a:spcBef>
                <a:spcPts val="1000"/>
              </a:spcBef>
              <a:spcAft>
                <a:spcPts val="0"/>
              </a:spcAft>
              <a:buClr>
                <a:schemeClr val="dk1"/>
              </a:buClr>
              <a:buSzPts val="1400"/>
              <a:buFont typeface="Roboto"/>
              <a:buChar char="●"/>
            </a:pPr>
            <a:r>
              <a:rPr b="1" lang="en">
                <a:solidFill>
                  <a:schemeClr val="dk1"/>
                </a:solidFill>
              </a:rPr>
              <a:t>Season-Specific Environmental Focus:</a:t>
            </a:r>
            <a:endParaRPr>
              <a:solidFill>
                <a:schemeClr val="dk1"/>
              </a:solidFill>
              <a:latin typeface="Roboto"/>
              <a:ea typeface="Roboto"/>
              <a:cs typeface="Roboto"/>
              <a:sym typeface="Roboto"/>
            </a:endParaRPr>
          </a:p>
          <a:p>
            <a:pPr indent="0" lvl="0" marL="457200" rtl="0" algn="l">
              <a:lnSpc>
                <a:spcPct val="115000"/>
              </a:lnSpc>
              <a:spcBef>
                <a:spcPts val="1000"/>
              </a:spcBef>
              <a:spcAft>
                <a:spcPts val="0"/>
              </a:spcAft>
              <a:buNone/>
            </a:pPr>
            <a:r>
              <a:rPr lang="en">
                <a:solidFill>
                  <a:schemeClr val="dk2"/>
                </a:solidFill>
                <a:latin typeface="Open Sans Light"/>
                <a:ea typeface="Open Sans Light"/>
                <a:cs typeface="Open Sans Light"/>
                <a:sym typeface="Open Sans Light"/>
              </a:rPr>
              <a:t>Prioritize environmental variables specific to the winter season. Winter is critical as it's when bats are most impacted by WNS.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1000"/>
              </a:spcBef>
              <a:spcAft>
                <a:spcPts val="0"/>
              </a:spcAft>
              <a:buClr>
                <a:schemeClr val="dk2"/>
              </a:buClr>
              <a:buSzPts val="1400"/>
              <a:buFont typeface="Open Sans Light"/>
              <a:buChar char="●"/>
            </a:pPr>
            <a:r>
              <a:rPr b="1" lang="en">
                <a:solidFill>
                  <a:schemeClr val="dk1"/>
                </a:solidFill>
              </a:rPr>
              <a:t>Risk Assessment Model for Bat Populations</a:t>
            </a:r>
            <a:endParaRPr>
              <a:solidFill>
                <a:schemeClr val="dk2"/>
              </a:solidFill>
              <a:latin typeface="Open Sans Light"/>
              <a:ea typeface="Open Sans Light"/>
              <a:cs typeface="Open Sans Light"/>
              <a:sym typeface="Open Sans Light"/>
            </a:endParaRPr>
          </a:p>
          <a:p>
            <a:pPr indent="0" lvl="0" marL="457200" rtl="0" algn="l">
              <a:lnSpc>
                <a:spcPct val="115000"/>
              </a:lnSpc>
              <a:spcBef>
                <a:spcPts val="1000"/>
              </a:spcBef>
              <a:spcAft>
                <a:spcPts val="0"/>
              </a:spcAft>
              <a:buNone/>
            </a:pPr>
            <a:r>
              <a:rPr lang="en">
                <a:solidFill>
                  <a:schemeClr val="dk2"/>
                </a:solidFill>
                <a:latin typeface="Open Sans Light"/>
                <a:ea typeface="Open Sans Light"/>
                <a:cs typeface="Open Sans Light"/>
                <a:sym typeface="Open Sans Light"/>
              </a:rPr>
              <a:t>Create a second model that assesses the risk to local bat populations based on the output of the WNS spread model, incorporating factors like species susceptibility, population density, and health status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1000"/>
              </a:spcBef>
              <a:spcAft>
                <a:spcPts val="0"/>
              </a:spcAft>
              <a:buClr>
                <a:schemeClr val="dk2"/>
              </a:buClr>
              <a:buSzPts val="1400"/>
              <a:buFont typeface="Open Sans Light"/>
              <a:buChar char="●"/>
            </a:pPr>
            <a:r>
              <a:rPr b="1" lang="en">
                <a:solidFill>
                  <a:schemeClr val="dk1"/>
                </a:solidFill>
              </a:rPr>
              <a:t>Future Development: User Interface</a:t>
            </a:r>
            <a:endParaRPr b="1">
              <a:solidFill>
                <a:schemeClr val="dk1"/>
              </a:solidFill>
            </a:endParaRPr>
          </a:p>
          <a:p>
            <a:pPr indent="0" lvl="0" marL="457200" rtl="0" algn="l">
              <a:lnSpc>
                <a:spcPct val="115000"/>
              </a:lnSpc>
              <a:spcBef>
                <a:spcPts val="1000"/>
              </a:spcBef>
              <a:spcAft>
                <a:spcPts val="0"/>
              </a:spcAft>
              <a:buNone/>
            </a:pPr>
            <a:r>
              <a:rPr lang="en">
                <a:solidFill>
                  <a:schemeClr val="dk2"/>
                </a:solidFill>
                <a:latin typeface="Open Sans Light"/>
                <a:ea typeface="Open Sans Light"/>
                <a:cs typeface="Open Sans Light"/>
                <a:sym typeface="Open Sans Light"/>
              </a:rPr>
              <a:t>Future work will focus on </a:t>
            </a:r>
            <a:r>
              <a:rPr lang="en">
                <a:solidFill>
                  <a:schemeClr val="dk2"/>
                </a:solidFill>
                <a:latin typeface="Open Sans Light"/>
                <a:ea typeface="Open Sans Light"/>
                <a:cs typeface="Open Sans Light"/>
                <a:sym typeface="Open Sans Light"/>
              </a:rPr>
              <a:t>developing </a:t>
            </a:r>
            <a:r>
              <a:rPr lang="en">
                <a:solidFill>
                  <a:schemeClr val="dk2"/>
                </a:solidFill>
                <a:latin typeface="Open Sans Light"/>
                <a:ea typeface="Open Sans Light"/>
                <a:cs typeface="Open Sans Light"/>
                <a:sym typeface="Open Sans Light"/>
              </a:rPr>
              <a:t>an intuitive interface for public use, allowing non-experts to easily access and understand information about WNS status and bat population risks.</a:t>
            </a:r>
            <a:endParaRPr>
              <a:solidFill>
                <a:schemeClr val="dk2"/>
              </a:solidFill>
              <a:latin typeface="Open Sans Light"/>
              <a:ea typeface="Open Sans Light"/>
              <a:cs typeface="Open Sans Light"/>
              <a:sym typeface="Open Sans Light"/>
            </a:endParaRPr>
          </a:p>
          <a:p>
            <a:pPr indent="0" lvl="0" marL="0" rtl="0" algn="l">
              <a:lnSpc>
                <a:spcPct val="115000"/>
              </a:lnSpc>
              <a:spcBef>
                <a:spcPts val="1000"/>
              </a:spcBef>
              <a:spcAft>
                <a:spcPts val="10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7"/>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8"/>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Reserve slides: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2793089" y="1133087"/>
            <a:ext cx="3342725" cy="3342725"/>
          </a:xfrm>
          <a:prstGeom prst="rect">
            <a:avLst/>
          </a:prstGeom>
          <a:noFill/>
          <a:ln>
            <a:noFill/>
          </a:ln>
        </p:spPr>
      </p:pic>
      <p:pic>
        <p:nvPicPr>
          <p:cNvPr id="71" name="Google Shape;71;p16"/>
          <p:cNvPicPr preferRelativeResize="0"/>
          <p:nvPr/>
        </p:nvPicPr>
        <p:blipFill rotWithShape="1">
          <a:blip r:embed="rId4">
            <a:alphaModFix/>
          </a:blip>
          <a:srcRect b="18068" l="8068" r="13904" t="8752"/>
          <a:stretch/>
        </p:blipFill>
        <p:spPr>
          <a:xfrm>
            <a:off x="7227545" y="3139911"/>
            <a:ext cx="1240179" cy="1495450"/>
          </a:xfrm>
          <a:prstGeom prst="rect">
            <a:avLst/>
          </a:prstGeom>
          <a:noFill/>
          <a:ln>
            <a:noFill/>
          </a:ln>
        </p:spPr>
      </p:pic>
      <p:pic>
        <p:nvPicPr>
          <p:cNvPr id="72" name="Google Shape;72;p16"/>
          <p:cNvPicPr preferRelativeResize="0"/>
          <p:nvPr/>
        </p:nvPicPr>
        <p:blipFill>
          <a:blip r:embed="rId5">
            <a:alphaModFix/>
          </a:blip>
          <a:stretch>
            <a:fillRect/>
          </a:stretch>
        </p:blipFill>
        <p:spPr>
          <a:xfrm>
            <a:off x="870550" y="3193377"/>
            <a:ext cx="1041420" cy="1388524"/>
          </a:xfrm>
          <a:prstGeom prst="rect">
            <a:avLst/>
          </a:prstGeom>
          <a:noFill/>
          <a:ln>
            <a:noFill/>
          </a:ln>
        </p:spPr>
      </p:pic>
      <p:pic>
        <p:nvPicPr>
          <p:cNvPr id="73" name="Google Shape;73;p16"/>
          <p:cNvPicPr preferRelativeResize="0"/>
          <p:nvPr/>
        </p:nvPicPr>
        <p:blipFill>
          <a:blip r:embed="rId6">
            <a:alphaModFix/>
          </a:blip>
          <a:stretch>
            <a:fillRect/>
          </a:stretch>
        </p:blipFill>
        <p:spPr>
          <a:xfrm>
            <a:off x="6928158" y="645300"/>
            <a:ext cx="1506968" cy="1446224"/>
          </a:xfrm>
          <a:prstGeom prst="rect">
            <a:avLst/>
          </a:prstGeom>
          <a:noFill/>
          <a:ln>
            <a:noFill/>
          </a:ln>
        </p:spPr>
      </p:pic>
      <p:cxnSp>
        <p:nvCxnSpPr>
          <p:cNvPr id="74" name="Google Shape;74;p16"/>
          <p:cNvCxnSpPr>
            <a:stCxn id="72" idx="3"/>
          </p:cNvCxnSpPr>
          <p:nvPr/>
        </p:nvCxnSpPr>
        <p:spPr>
          <a:xfrm>
            <a:off x="1911970" y="3887638"/>
            <a:ext cx="1208400" cy="5100"/>
          </a:xfrm>
          <a:prstGeom prst="straightConnector1">
            <a:avLst/>
          </a:prstGeom>
          <a:noFill/>
          <a:ln cap="flat" cmpd="sng" w="9525">
            <a:solidFill>
              <a:schemeClr val="dk2"/>
            </a:solidFill>
            <a:prstDash val="solid"/>
            <a:round/>
            <a:headEnd len="med" w="med" type="none"/>
            <a:tailEnd len="med" w="med" type="triangle"/>
          </a:ln>
        </p:spPr>
      </p:cxnSp>
      <p:cxnSp>
        <p:nvCxnSpPr>
          <p:cNvPr id="75" name="Google Shape;75;p16"/>
          <p:cNvCxnSpPr>
            <a:stCxn id="71" idx="1"/>
          </p:cNvCxnSpPr>
          <p:nvPr/>
        </p:nvCxnSpPr>
        <p:spPr>
          <a:xfrm flipH="1">
            <a:off x="5838545" y="3887636"/>
            <a:ext cx="1389000" cy="1200"/>
          </a:xfrm>
          <a:prstGeom prst="straightConnector1">
            <a:avLst/>
          </a:prstGeom>
          <a:noFill/>
          <a:ln cap="flat" cmpd="sng" w="9525">
            <a:solidFill>
              <a:schemeClr val="dk2"/>
            </a:solidFill>
            <a:prstDash val="solid"/>
            <a:round/>
            <a:headEnd len="med" w="med" type="none"/>
            <a:tailEnd len="med" w="med" type="triangle"/>
          </a:ln>
        </p:spPr>
      </p:cxnSp>
      <p:sp>
        <p:nvSpPr>
          <p:cNvPr id="76" name="Google Shape;76;p16"/>
          <p:cNvSpPr txBox="1"/>
          <p:nvPr/>
        </p:nvSpPr>
        <p:spPr>
          <a:xfrm>
            <a:off x="6419875" y="46353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Gwen Liu</a:t>
            </a:r>
            <a:br>
              <a:rPr b="1" lang="en">
                <a:solidFill>
                  <a:srgbClr val="002A44"/>
                </a:solidFill>
                <a:latin typeface="Open Sans"/>
                <a:ea typeface="Open Sans"/>
                <a:cs typeface="Open Sans"/>
                <a:sym typeface="Open Sans"/>
              </a:rPr>
            </a:br>
            <a:endParaRPr/>
          </a:p>
        </p:txBody>
      </p:sp>
      <p:cxnSp>
        <p:nvCxnSpPr>
          <p:cNvPr id="77" name="Google Shape;77;p16"/>
          <p:cNvCxnSpPr>
            <a:stCxn id="73" idx="1"/>
          </p:cNvCxnSpPr>
          <p:nvPr/>
        </p:nvCxnSpPr>
        <p:spPr>
          <a:xfrm flipH="1">
            <a:off x="5751558" y="1368412"/>
            <a:ext cx="1176600" cy="1121400"/>
          </a:xfrm>
          <a:prstGeom prst="straightConnector1">
            <a:avLst/>
          </a:prstGeom>
          <a:noFill/>
          <a:ln cap="flat" cmpd="sng" w="9525">
            <a:solidFill>
              <a:schemeClr val="dk2"/>
            </a:solidFill>
            <a:prstDash val="solid"/>
            <a:round/>
            <a:headEnd len="med" w="med" type="none"/>
            <a:tailEnd len="med" w="med" type="triangle"/>
          </a:ln>
        </p:spPr>
      </p:cxnSp>
      <p:sp>
        <p:nvSpPr>
          <p:cNvPr id="78" name="Google Shape;78;p16"/>
          <p:cNvSpPr txBox="1"/>
          <p:nvPr/>
        </p:nvSpPr>
        <p:spPr>
          <a:xfrm>
            <a:off x="0" y="726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    </a:t>
            </a:r>
            <a:r>
              <a:rPr lang="en" sz="2800">
                <a:solidFill>
                  <a:srgbClr val="002D45"/>
                </a:solidFill>
                <a:latin typeface="Montserrat"/>
                <a:ea typeface="Montserrat"/>
                <a:cs typeface="Montserrat"/>
                <a:sym typeface="Montserrat"/>
              </a:rPr>
              <a:t>Meet Our Team!</a:t>
            </a:r>
            <a:endParaRPr sz="2800">
              <a:solidFill>
                <a:srgbClr val="002D45"/>
              </a:solidFill>
              <a:latin typeface="Montserrat"/>
              <a:ea typeface="Montserrat"/>
              <a:cs typeface="Montserrat"/>
              <a:sym typeface="Montserrat"/>
            </a:endParaRPr>
          </a:p>
        </p:txBody>
      </p:sp>
      <p:sp>
        <p:nvSpPr>
          <p:cNvPr id="79" name="Google Shape;79;p16"/>
          <p:cNvSpPr txBox="1"/>
          <p:nvPr/>
        </p:nvSpPr>
        <p:spPr>
          <a:xfrm>
            <a:off x="6748025" y="2096773"/>
            <a:ext cx="2057400" cy="6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Annissa Mu</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pic>
        <p:nvPicPr>
          <p:cNvPr id="80" name="Google Shape;80;p16"/>
          <p:cNvPicPr preferRelativeResize="0"/>
          <p:nvPr/>
        </p:nvPicPr>
        <p:blipFill>
          <a:blip r:embed="rId7">
            <a:alphaModFix/>
          </a:blip>
          <a:stretch>
            <a:fillRect/>
          </a:stretch>
        </p:blipFill>
        <p:spPr>
          <a:xfrm>
            <a:off x="790875" y="1095275"/>
            <a:ext cx="1121100" cy="1446226"/>
          </a:xfrm>
          <a:prstGeom prst="rect">
            <a:avLst/>
          </a:prstGeom>
          <a:noFill/>
          <a:ln>
            <a:noFill/>
          </a:ln>
        </p:spPr>
      </p:pic>
      <p:sp>
        <p:nvSpPr>
          <p:cNvPr id="81" name="Google Shape;81;p16"/>
          <p:cNvSpPr txBox="1"/>
          <p:nvPr/>
        </p:nvSpPr>
        <p:spPr>
          <a:xfrm>
            <a:off x="984300" y="4854000"/>
            <a:ext cx="19200" cy="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2" name="Google Shape;82;p16"/>
          <p:cNvSpPr txBox="1"/>
          <p:nvPr/>
        </p:nvSpPr>
        <p:spPr>
          <a:xfrm>
            <a:off x="45763" y="2604347"/>
            <a:ext cx="269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300"/>
              </a:spcAft>
              <a:buClr>
                <a:schemeClr val="dk1"/>
              </a:buClr>
              <a:buSzPts val="1100"/>
              <a:buFont typeface="Arial"/>
              <a:buNone/>
            </a:pPr>
            <a:r>
              <a:rPr b="1" lang="en">
                <a:solidFill>
                  <a:srgbClr val="002A44"/>
                </a:solidFill>
                <a:latin typeface="Open Sans"/>
                <a:ea typeface="Open Sans"/>
                <a:cs typeface="Open Sans"/>
                <a:sym typeface="Open Sans"/>
              </a:rPr>
              <a:t>Margarita Kholostova</a:t>
            </a:r>
            <a:endParaRPr b="1">
              <a:solidFill>
                <a:srgbClr val="002A44"/>
              </a:solidFill>
              <a:latin typeface="Open Sans"/>
              <a:ea typeface="Open Sans"/>
              <a:cs typeface="Open Sans"/>
              <a:sym typeface="Open Sans"/>
            </a:endParaRPr>
          </a:p>
        </p:txBody>
      </p:sp>
      <p:sp>
        <p:nvSpPr>
          <p:cNvPr id="83" name="Google Shape;83;p16"/>
          <p:cNvSpPr txBox="1"/>
          <p:nvPr/>
        </p:nvSpPr>
        <p:spPr>
          <a:xfrm>
            <a:off x="-214275" y="4663900"/>
            <a:ext cx="313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300"/>
              </a:spcAft>
              <a:buClr>
                <a:schemeClr val="dk1"/>
              </a:buClr>
              <a:buSzPts val="1100"/>
              <a:buFont typeface="Arial"/>
              <a:buNone/>
            </a:pPr>
            <a:r>
              <a:rPr b="1" lang="en">
                <a:solidFill>
                  <a:srgbClr val="002A44"/>
                </a:solidFill>
                <a:latin typeface="Open Sans"/>
                <a:ea typeface="Open Sans"/>
                <a:cs typeface="Open Sans"/>
                <a:sym typeface="Open Sans"/>
              </a:rPr>
              <a:t>Dov Zipursky</a:t>
            </a:r>
            <a:endParaRPr sz="1800">
              <a:solidFill>
                <a:schemeClr val="dk2"/>
              </a:solidFill>
            </a:endParaRPr>
          </a:p>
        </p:txBody>
      </p:sp>
      <p:cxnSp>
        <p:nvCxnSpPr>
          <p:cNvPr id="84" name="Google Shape;84;p16"/>
          <p:cNvCxnSpPr/>
          <p:nvPr/>
        </p:nvCxnSpPr>
        <p:spPr>
          <a:xfrm>
            <a:off x="1911970" y="1778488"/>
            <a:ext cx="1306500" cy="72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r>
              <a:rPr lang="en" sz="2800">
                <a:solidFill>
                  <a:srgbClr val="002D45"/>
                </a:solidFill>
                <a:latin typeface="Montserrat"/>
                <a:ea typeface="Montserrat"/>
                <a:cs typeface="Montserrat"/>
                <a:sym typeface="Montserrat"/>
              </a:rPr>
              <a:t>s</a:t>
            </a:r>
            <a:endParaRPr sz="2800">
              <a:solidFill>
                <a:srgbClr val="002D45"/>
              </a:solidFill>
              <a:latin typeface="Montserrat"/>
              <a:ea typeface="Montserrat"/>
              <a:cs typeface="Montserrat"/>
              <a:sym typeface="Montserrat"/>
            </a:endParaRPr>
          </a:p>
        </p:txBody>
      </p:sp>
      <p:sp>
        <p:nvSpPr>
          <p:cNvPr id="90" name="Google Shape;90;p17"/>
          <p:cNvSpPr txBox="1"/>
          <p:nvPr/>
        </p:nvSpPr>
        <p:spPr>
          <a:xfrm>
            <a:off x="1928525" y="3721950"/>
            <a:ext cx="24735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Leandra Marie Tejedor</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91" name="Google Shape;91;p17"/>
          <p:cNvSpPr/>
          <p:nvPr/>
        </p:nvSpPr>
        <p:spPr>
          <a:xfrm>
            <a:off x="2483975" y="195721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92" name="Google Shape;92;p17"/>
          <p:cNvSpPr txBox="1"/>
          <p:nvPr/>
        </p:nvSpPr>
        <p:spPr>
          <a:xfrm>
            <a:off x="4968225" y="370019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Noah Snyder</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93" name="Google Shape;93;p17"/>
          <p:cNvSpPr/>
          <p:nvPr/>
        </p:nvSpPr>
        <p:spPr>
          <a:xfrm>
            <a:off x="5297425" y="195721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94" name="Google Shape;94;p17"/>
          <p:cNvPicPr preferRelativeResize="0"/>
          <p:nvPr/>
        </p:nvPicPr>
        <p:blipFill rotWithShape="1">
          <a:blip r:embed="rId4">
            <a:alphaModFix/>
          </a:blip>
          <a:srcRect b="39606" l="0" r="0" t="0"/>
          <a:stretch/>
        </p:blipFill>
        <p:spPr>
          <a:xfrm>
            <a:off x="2027775" y="1602650"/>
            <a:ext cx="2013425" cy="2018125"/>
          </a:xfrm>
          <a:prstGeom prst="rect">
            <a:avLst/>
          </a:prstGeom>
          <a:noFill/>
          <a:ln>
            <a:noFill/>
          </a:ln>
        </p:spPr>
      </p:pic>
      <p:pic>
        <p:nvPicPr>
          <p:cNvPr id="95" name="Google Shape;95;p17"/>
          <p:cNvPicPr preferRelativeResize="0"/>
          <p:nvPr/>
        </p:nvPicPr>
        <p:blipFill rotWithShape="1">
          <a:blip r:embed="rId5">
            <a:alphaModFix/>
          </a:blip>
          <a:srcRect b="17373" l="37546" r="13404" t="8885"/>
          <a:stretch/>
        </p:blipFill>
        <p:spPr>
          <a:xfrm>
            <a:off x="4968225" y="1602638"/>
            <a:ext cx="2013426" cy="20181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311700" y="2746500"/>
            <a:ext cx="85206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nvSpPr>
        <p:spPr>
          <a:xfrm>
            <a:off x="3953250" y="0"/>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6" name="Google Shape;106;p19"/>
          <p:cNvCxnSpPr/>
          <p:nvPr/>
        </p:nvCxnSpPr>
        <p:spPr>
          <a:xfrm>
            <a:off x="3740500" y="4984700"/>
            <a:ext cx="1564800" cy="0"/>
          </a:xfrm>
          <a:prstGeom prst="straightConnector1">
            <a:avLst/>
          </a:prstGeom>
          <a:noFill/>
          <a:ln cap="flat" cmpd="sng" w="38100">
            <a:solidFill>
              <a:srgbClr val="C1F400"/>
            </a:solidFill>
            <a:prstDash val="solid"/>
            <a:round/>
            <a:headEnd len="sm" w="sm" type="none"/>
            <a:tailEnd len="sm" w="sm" type="none"/>
          </a:ln>
        </p:spPr>
      </p:cxnSp>
      <p:sp>
        <p:nvSpPr>
          <p:cNvPr id="107" name="Google Shape;107;p19"/>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8" name="Google Shape;108;p19"/>
          <p:cNvSpPr txBox="1"/>
          <p:nvPr/>
        </p:nvSpPr>
        <p:spPr>
          <a:xfrm>
            <a:off x="740400" y="1432200"/>
            <a:ext cx="7663200" cy="287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700">
                <a:solidFill>
                  <a:srgbClr val="FFFFFF"/>
                </a:solidFill>
                <a:latin typeface="Open Sans Light"/>
                <a:ea typeface="Open Sans Light"/>
                <a:cs typeface="Open Sans Light"/>
                <a:sym typeface="Open Sans Light"/>
              </a:rPr>
              <a:t>Your mission, should you choose to accept it, is to create an ML predictive model for bat population decline throughout North America using publicly available datasets related to bat populations, bat acoustic information, and other easily accessible climate data.</a:t>
            </a:r>
            <a:r>
              <a:rPr lang="en" sz="3000">
                <a:solidFill>
                  <a:srgbClr val="FFFFFF"/>
                </a:solidFill>
                <a:latin typeface="Open Sans Light"/>
                <a:ea typeface="Open Sans Light"/>
                <a:cs typeface="Open Sans Light"/>
                <a:sym typeface="Open Sans Light"/>
              </a:rPr>
              <a:t>  </a:t>
            </a:r>
            <a:endParaRPr i="0" sz="3000" u="none" cap="none" strike="noStrike">
              <a:solidFill>
                <a:srgbClr val="FFFFFF"/>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Bat </a:t>
            </a:r>
            <a:r>
              <a:rPr lang="en" sz="2800">
                <a:solidFill>
                  <a:srgbClr val="002D45"/>
                </a:solidFill>
                <a:latin typeface="Montserrat"/>
                <a:ea typeface="Montserrat"/>
                <a:cs typeface="Montserrat"/>
                <a:sym typeface="Montserrat"/>
              </a:rPr>
              <a:t>Population Decline</a:t>
            </a:r>
            <a:endParaRPr sz="2800">
              <a:solidFill>
                <a:srgbClr val="002D45"/>
              </a:solidFill>
              <a:latin typeface="Montserrat"/>
              <a:ea typeface="Montserrat"/>
              <a:cs typeface="Montserrat"/>
              <a:sym typeface="Montserrat"/>
            </a:endParaRPr>
          </a:p>
        </p:txBody>
      </p:sp>
      <p:sp>
        <p:nvSpPr>
          <p:cNvPr id="114" name="Google Shape;114;p20"/>
          <p:cNvSpPr txBox="1"/>
          <p:nvPr/>
        </p:nvSpPr>
        <p:spPr>
          <a:xfrm>
            <a:off x="311700" y="1247150"/>
            <a:ext cx="43131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Open Sans"/>
                <a:ea typeface="Open Sans"/>
                <a:cs typeface="Open Sans"/>
                <a:sym typeface="Open Sans"/>
              </a:rPr>
              <a:t>White Nose Syndrome (WNS)</a:t>
            </a:r>
            <a:endParaRPr sz="15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1500">
                <a:solidFill>
                  <a:schemeClr val="dk2"/>
                </a:solidFill>
                <a:latin typeface="Open Sans Light"/>
                <a:ea typeface="Open Sans Light"/>
                <a:cs typeface="Open Sans Light"/>
                <a:sym typeface="Open Sans Light"/>
              </a:rPr>
              <a:t>Disease of hibernating bats caused by the fungus </a:t>
            </a:r>
            <a:r>
              <a:rPr i="1" lang="en" sz="1500">
                <a:solidFill>
                  <a:schemeClr val="dk2"/>
                </a:solidFill>
                <a:latin typeface="Open Sans Light"/>
                <a:ea typeface="Open Sans Light"/>
                <a:cs typeface="Open Sans Light"/>
                <a:sym typeface="Open Sans Light"/>
              </a:rPr>
              <a:t>Pseudogymnoascus destructans </a:t>
            </a:r>
            <a:r>
              <a:rPr lang="en" sz="1500">
                <a:solidFill>
                  <a:schemeClr val="dk2"/>
                </a:solidFill>
                <a:latin typeface="Open Sans Light"/>
                <a:ea typeface="Open Sans Light"/>
                <a:cs typeface="Open Sans Light"/>
                <a:sym typeface="Open Sans Light"/>
              </a:rPr>
              <a:t>spreading across North America</a:t>
            </a:r>
            <a:endParaRPr sz="15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1500">
                <a:solidFill>
                  <a:schemeClr val="dk2"/>
                </a:solidFill>
                <a:latin typeface="Open Sans Light"/>
                <a:ea typeface="Open Sans Light"/>
                <a:cs typeface="Open Sans Light"/>
                <a:sym typeface="Open Sans Light"/>
              </a:rPr>
              <a:t>First detected in New York in 2006</a:t>
            </a:r>
            <a:endParaRPr sz="15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1500">
                <a:solidFill>
                  <a:schemeClr val="dk2"/>
                </a:solidFill>
                <a:latin typeface="Open Sans Light"/>
                <a:ea typeface="Open Sans Light"/>
                <a:cs typeface="Open Sans Light"/>
                <a:sym typeface="Open Sans Light"/>
              </a:rPr>
              <a:t>Killed over 90% of three NA bat species</a:t>
            </a:r>
            <a:endParaRPr sz="15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Clr>
                <a:schemeClr val="dk1"/>
              </a:buClr>
              <a:buSzPts val="1100"/>
              <a:buFont typeface="Arial"/>
              <a:buNone/>
            </a:pPr>
            <a:r>
              <a:t/>
            </a:r>
            <a:endParaRPr sz="1500">
              <a:solidFill>
                <a:schemeClr val="dk2"/>
              </a:solidFill>
              <a:latin typeface="Open Sans Light"/>
              <a:ea typeface="Open Sans Light"/>
              <a:cs typeface="Open Sans Light"/>
              <a:sym typeface="Open Sans Light"/>
            </a:endParaRPr>
          </a:p>
        </p:txBody>
      </p:sp>
      <p:pic>
        <p:nvPicPr>
          <p:cNvPr id="115" name="Google Shape;115;p20"/>
          <p:cNvPicPr preferRelativeResize="0"/>
          <p:nvPr/>
        </p:nvPicPr>
        <p:blipFill rotWithShape="1">
          <a:blip r:embed="rId5">
            <a:alphaModFix/>
          </a:blip>
          <a:srcRect b="0" l="19991" r="19991" t="0"/>
          <a:stretch/>
        </p:blipFill>
        <p:spPr>
          <a:xfrm>
            <a:off x="4624800" y="1148975"/>
            <a:ext cx="4003884" cy="342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nvSpPr>
        <p:spPr>
          <a:xfrm>
            <a:off x="311700" y="348525"/>
            <a:ext cx="8520600" cy="9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D45"/>
                </a:solidFill>
              </a:rPr>
              <a:t>Project Goal: </a:t>
            </a:r>
            <a:endParaRPr sz="2500">
              <a:solidFill>
                <a:srgbClr val="002D45"/>
              </a:solidFill>
            </a:endParaRPr>
          </a:p>
        </p:txBody>
      </p:sp>
      <p:sp>
        <p:nvSpPr>
          <p:cNvPr id="121" name="Google Shape;121;p21"/>
          <p:cNvSpPr txBox="1"/>
          <p:nvPr/>
        </p:nvSpPr>
        <p:spPr>
          <a:xfrm>
            <a:off x="311700" y="6066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500">
                <a:solidFill>
                  <a:schemeClr val="dk1"/>
                </a:solidFill>
                <a:latin typeface="Open Sans"/>
                <a:ea typeface="Open Sans"/>
                <a:cs typeface="Open Sans"/>
                <a:sym typeface="Open Sans"/>
              </a:rPr>
              <a:t>Purpose</a:t>
            </a:r>
            <a:r>
              <a:rPr lang="en" sz="1500">
                <a:solidFill>
                  <a:schemeClr val="dk1"/>
                </a:solidFill>
                <a:latin typeface="Open Sans"/>
                <a:ea typeface="Open Sans"/>
                <a:cs typeface="Open Sans"/>
                <a:sym typeface="Open Sans"/>
              </a:rPr>
              <a:t>:</a:t>
            </a:r>
            <a:endParaRPr sz="1500">
              <a:solidFill>
                <a:schemeClr val="dk1"/>
              </a:solidFill>
              <a:latin typeface="Open Sans"/>
              <a:ea typeface="Open Sans"/>
              <a:cs typeface="Open Sans"/>
              <a:sym typeface="Open Sans"/>
            </a:endParaRPr>
          </a:p>
          <a:p>
            <a:pPr indent="-323850" lvl="0" marL="457200" rtl="0" algn="l">
              <a:lnSpc>
                <a:spcPct val="115000"/>
              </a:lnSpc>
              <a:spcBef>
                <a:spcPts val="1500"/>
              </a:spcBef>
              <a:spcAft>
                <a:spcPts val="0"/>
              </a:spcAft>
              <a:buClr>
                <a:schemeClr val="dk1"/>
              </a:buClr>
              <a:buSzPts val="1500"/>
              <a:buFont typeface="Open Sans"/>
              <a:buChar char="●"/>
            </a:pPr>
            <a:r>
              <a:rPr lang="en" sz="1600">
                <a:solidFill>
                  <a:schemeClr val="dk2"/>
                </a:solidFill>
                <a:latin typeface="Open Sans Light"/>
                <a:ea typeface="Open Sans Light"/>
                <a:cs typeface="Open Sans Light"/>
                <a:sym typeface="Open Sans Light"/>
              </a:rPr>
              <a:t>To predict the presence, absence, or risk of White-Nose Syndrome (WNS) in various U.S. regions.</a:t>
            </a:r>
            <a:endParaRPr sz="1500">
              <a:solidFill>
                <a:schemeClr val="dk1"/>
              </a:solidFill>
              <a:latin typeface="Open Sans"/>
              <a:ea typeface="Open Sans"/>
              <a:cs typeface="Open Sans"/>
              <a:sym typeface="Open Sans"/>
            </a:endParaRPr>
          </a:p>
          <a:p>
            <a:pPr indent="0" lvl="0" marL="0" rtl="0" algn="l">
              <a:lnSpc>
                <a:spcPct val="115000"/>
              </a:lnSpc>
              <a:spcBef>
                <a:spcPts val="1500"/>
              </a:spcBef>
              <a:spcAft>
                <a:spcPts val="0"/>
              </a:spcAft>
              <a:buNone/>
            </a:pPr>
            <a:r>
              <a:rPr b="1" lang="en" sz="1500">
                <a:solidFill>
                  <a:schemeClr val="dk1"/>
                </a:solidFill>
                <a:latin typeface="Open Sans"/>
                <a:ea typeface="Open Sans"/>
                <a:cs typeface="Open Sans"/>
                <a:sym typeface="Open Sans"/>
              </a:rPr>
              <a:t>Model Focus</a:t>
            </a:r>
            <a:r>
              <a:rPr lang="en" sz="1500">
                <a:solidFill>
                  <a:schemeClr val="dk1"/>
                </a:solidFill>
                <a:latin typeface="Open Sans"/>
                <a:ea typeface="Open Sans"/>
                <a:cs typeface="Open Sans"/>
                <a:sym typeface="Open Sans"/>
              </a:rPr>
              <a:t>:</a:t>
            </a:r>
            <a:endParaRPr sz="1500">
              <a:solidFill>
                <a:schemeClr val="dk1"/>
              </a:solidFill>
              <a:latin typeface="Open Sans"/>
              <a:ea typeface="Open Sans"/>
              <a:cs typeface="Open Sans"/>
              <a:sym typeface="Open Sans"/>
            </a:endParaRPr>
          </a:p>
          <a:p>
            <a:pPr indent="-323850" lvl="0" marL="457200" marR="0" rtl="0" algn="l">
              <a:lnSpc>
                <a:spcPct val="115000"/>
              </a:lnSpc>
              <a:spcBef>
                <a:spcPts val="1500"/>
              </a:spcBef>
              <a:spcAft>
                <a:spcPts val="0"/>
              </a:spcAft>
              <a:buClr>
                <a:schemeClr val="dk1"/>
              </a:buClr>
              <a:buSzPts val="1500"/>
              <a:buFont typeface="Open Sans"/>
              <a:buChar char="●"/>
            </a:pPr>
            <a:r>
              <a:rPr lang="en" sz="1600">
                <a:solidFill>
                  <a:schemeClr val="dk2"/>
                </a:solidFill>
                <a:latin typeface="Open Sans Light"/>
                <a:ea typeface="Open Sans Light"/>
                <a:cs typeface="Open Sans Light"/>
                <a:sym typeface="Open Sans Light"/>
              </a:rPr>
              <a:t>Identifying areas with active WNS in bats.</a:t>
            </a:r>
            <a:endParaRPr sz="1600">
              <a:solidFill>
                <a:schemeClr val="dk2"/>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chemeClr val="dk1"/>
              </a:buClr>
              <a:buSzPts val="1500"/>
              <a:buFont typeface="Open Sans"/>
              <a:buChar char="●"/>
            </a:pPr>
            <a:r>
              <a:rPr lang="en" sz="1600">
                <a:solidFill>
                  <a:schemeClr val="dk2"/>
                </a:solidFill>
                <a:latin typeface="Open Sans Light"/>
                <a:ea typeface="Open Sans Light"/>
                <a:cs typeface="Open Sans Light"/>
                <a:sym typeface="Open Sans Light"/>
              </a:rPr>
              <a:t>Detecting regions where bats are positive for Pseudogymnoascus destructans (PD) fungus but do not show symptoms of WNS.</a:t>
            </a:r>
            <a:endParaRPr sz="1600">
              <a:solidFill>
                <a:schemeClr val="dk2"/>
              </a:solidFill>
              <a:latin typeface="Open Sans Light"/>
              <a:ea typeface="Open Sans Light"/>
              <a:cs typeface="Open Sans Light"/>
              <a:sym typeface="Open Sans Light"/>
            </a:endParaRPr>
          </a:p>
          <a:p>
            <a:pPr indent="0" lvl="0" marL="0" rtl="0" algn="l">
              <a:lnSpc>
                <a:spcPct val="115000"/>
              </a:lnSpc>
              <a:spcBef>
                <a:spcPts val="1500"/>
              </a:spcBef>
              <a:spcAft>
                <a:spcPts val="0"/>
              </a:spcAft>
              <a:buNone/>
            </a:pPr>
            <a:r>
              <a:rPr b="1" lang="en" sz="1500">
                <a:solidFill>
                  <a:schemeClr val="dk1"/>
                </a:solidFill>
                <a:latin typeface="Open Sans"/>
                <a:ea typeface="Open Sans"/>
                <a:cs typeface="Open Sans"/>
                <a:sym typeface="Open Sans"/>
              </a:rPr>
              <a:t>Data Utilization</a:t>
            </a:r>
            <a:r>
              <a:rPr lang="en" sz="1500">
                <a:solidFill>
                  <a:schemeClr val="dk1"/>
                </a:solidFill>
                <a:latin typeface="Open Sans"/>
                <a:ea typeface="Open Sans"/>
                <a:cs typeface="Open Sans"/>
                <a:sym typeface="Open Sans"/>
              </a:rPr>
              <a:t>:</a:t>
            </a:r>
            <a:endParaRPr sz="1500">
              <a:solidFill>
                <a:schemeClr val="dk1"/>
              </a:solidFill>
              <a:latin typeface="Open Sans"/>
              <a:ea typeface="Open Sans"/>
              <a:cs typeface="Open Sans"/>
              <a:sym typeface="Open Sans"/>
            </a:endParaRPr>
          </a:p>
          <a:p>
            <a:pPr indent="-323850" lvl="0" marL="457200" marR="0" rtl="0" algn="l">
              <a:lnSpc>
                <a:spcPct val="115000"/>
              </a:lnSpc>
              <a:spcBef>
                <a:spcPts val="1500"/>
              </a:spcBef>
              <a:spcAft>
                <a:spcPts val="0"/>
              </a:spcAft>
              <a:buClr>
                <a:schemeClr val="dk1"/>
              </a:buClr>
              <a:buSzPts val="1500"/>
              <a:buFont typeface="Open Sans"/>
              <a:buChar char="●"/>
            </a:pPr>
            <a:r>
              <a:rPr lang="en" sz="1600">
                <a:solidFill>
                  <a:schemeClr val="dk2"/>
                </a:solidFill>
                <a:latin typeface="Open Sans Light"/>
                <a:ea typeface="Open Sans Light"/>
                <a:cs typeface="Open Sans Light"/>
                <a:sym typeface="Open Sans Light"/>
              </a:rPr>
              <a:t>Leveraging data from </a:t>
            </a:r>
            <a:r>
              <a:rPr lang="en" sz="1600">
                <a:solidFill>
                  <a:schemeClr val="dk2"/>
                </a:solidFill>
                <a:latin typeface="Open Sans Light"/>
                <a:ea typeface="Open Sans Light"/>
                <a:cs typeface="Open Sans Light"/>
                <a:sym typeface="Open Sans Light"/>
              </a:rPr>
              <a:t>2006 </a:t>
            </a:r>
            <a:r>
              <a:rPr lang="en" sz="1600">
                <a:solidFill>
                  <a:schemeClr val="dk2"/>
                </a:solidFill>
                <a:latin typeface="Open Sans Light"/>
                <a:ea typeface="Open Sans Light"/>
                <a:cs typeface="Open Sans Light"/>
                <a:sym typeface="Open Sans Light"/>
              </a:rPr>
              <a:t>to 2023.</a:t>
            </a:r>
            <a:endParaRPr sz="1600">
              <a:solidFill>
                <a:schemeClr val="dk2"/>
              </a:solidFill>
              <a:latin typeface="Open Sans Light"/>
              <a:ea typeface="Open Sans Light"/>
              <a:cs typeface="Open Sans Light"/>
              <a:sym typeface="Open Sans Light"/>
            </a:endParaRPr>
          </a:p>
          <a:p>
            <a:pPr indent="-323850" lvl="0" marL="457200" marR="0" rtl="0" algn="l">
              <a:lnSpc>
                <a:spcPct val="115000"/>
              </a:lnSpc>
              <a:spcBef>
                <a:spcPts val="0"/>
              </a:spcBef>
              <a:spcAft>
                <a:spcPts val="0"/>
              </a:spcAft>
              <a:buClr>
                <a:schemeClr val="dk1"/>
              </a:buClr>
              <a:buSzPts val="1500"/>
              <a:buFont typeface="Open Sans"/>
              <a:buChar char="●"/>
            </a:pPr>
            <a:r>
              <a:rPr lang="en" sz="1600">
                <a:solidFill>
                  <a:schemeClr val="dk2"/>
                </a:solidFill>
                <a:latin typeface="Open Sans Light"/>
                <a:ea typeface="Open Sans Light"/>
                <a:cs typeface="Open Sans Light"/>
                <a:sym typeface="Open Sans Light"/>
              </a:rPr>
              <a:t>Incorporating climate data and bat habitat information for accurate predictions.</a:t>
            </a:r>
            <a:endParaRPr sz="1600">
              <a:solidFill>
                <a:schemeClr val="dk2"/>
              </a:solidFill>
              <a:latin typeface="Open Sans Light"/>
              <a:ea typeface="Open Sans Light"/>
              <a:cs typeface="Open Sans Light"/>
              <a:sym typeface="Open Sans Light"/>
            </a:endParaRPr>
          </a:p>
          <a:p>
            <a:pPr indent="0" lvl="0" marL="457200" rtl="0" algn="l">
              <a:lnSpc>
                <a:spcPct val="115000"/>
              </a:lnSpc>
              <a:spcBef>
                <a:spcPts val="1500"/>
              </a:spcBef>
              <a:spcAft>
                <a:spcPts val="0"/>
              </a:spcAft>
              <a:buNone/>
            </a:pPr>
            <a:r>
              <a:t/>
            </a:r>
            <a:endParaRPr b="1" sz="1200">
              <a:solidFill>
                <a:schemeClr val="dk1"/>
              </a:solidFill>
            </a:endParaRPr>
          </a:p>
          <a:p>
            <a:pPr indent="0" lvl="0" marL="457200" rtl="0" algn="l">
              <a:lnSpc>
                <a:spcPct val="115000"/>
              </a:lnSpc>
              <a:spcBef>
                <a:spcPts val="600"/>
              </a:spcBef>
              <a:spcAft>
                <a:spcPts val="600"/>
              </a:spcAft>
              <a:buNone/>
            </a:pPr>
            <a:r>
              <a:t/>
            </a:r>
            <a:endParaRPr b="1"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